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1.xml" ContentType="application/vnd.openxmlformats-officedocument.presentationml.tags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tags/tag2.xml" ContentType="application/vnd.openxmlformats-officedocument.presentationml.tags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tags/tag3.xml" ContentType="application/vnd.openxmlformats-officedocument.presentationml.tags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7"/>
  </p:notesMasterIdLst>
  <p:sldIdLst>
    <p:sldId id="256" r:id="rId2"/>
    <p:sldId id="261" r:id="rId3"/>
    <p:sldId id="308" r:id="rId4"/>
    <p:sldId id="307" r:id="rId5"/>
    <p:sldId id="309" r:id="rId6"/>
    <p:sldId id="310" r:id="rId7"/>
    <p:sldId id="311" r:id="rId8"/>
    <p:sldId id="312" r:id="rId9"/>
    <p:sldId id="313" r:id="rId10"/>
    <p:sldId id="314" r:id="rId11"/>
    <p:sldId id="315" r:id="rId12"/>
    <p:sldId id="316" r:id="rId13"/>
    <p:sldId id="317" r:id="rId14"/>
    <p:sldId id="319" r:id="rId15"/>
    <p:sldId id="320" r:id="rId16"/>
    <p:sldId id="269" r:id="rId17"/>
    <p:sldId id="282" r:id="rId18"/>
    <p:sldId id="283" r:id="rId19"/>
    <p:sldId id="284" r:id="rId20"/>
    <p:sldId id="270" r:id="rId21"/>
    <p:sldId id="271" r:id="rId22"/>
    <p:sldId id="274" r:id="rId23"/>
    <p:sldId id="275" r:id="rId24"/>
    <p:sldId id="277" r:id="rId25"/>
    <p:sldId id="276" r:id="rId26"/>
    <p:sldId id="278" r:id="rId27"/>
    <p:sldId id="285" r:id="rId28"/>
    <p:sldId id="287" r:id="rId29"/>
    <p:sldId id="288" r:id="rId30"/>
    <p:sldId id="289" r:id="rId31"/>
    <p:sldId id="290" r:id="rId32"/>
    <p:sldId id="291" r:id="rId33"/>
    <p:sldId id="292" r:id="rId34"/>
    <p:sldId id="293" r:id="rId35"/>
    <p:sldId id="294" r:id="rId36"/>
    <p:sldId id="295" r:id="rId37"/>
    <p:sldId id="298" r:id="rId38"/>
    <p:sldId id="299" r:id="rId39"/>
    <p:sldId id="300" r:id="rId40"/>
    <p:sldId id="301" r:id="rId41"/>
    <p:sldId id="302" r:id="rId42"/>
    <p:sldId id="303" r:id="rId43"/>
    <p:sldId id="304" r:id="rId44"/>
    <p:sldId id="305" r:id="rId45"/>
    <p:sldId id="306" r:id="rId4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5" d="100"/>
          <a:sy n="105" d="100"/>
        </p:scale>
        <p:origin x="1716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notesMaster" Target="notesMasters/notes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1A6402-A557-4EF9-A39D-4D037FE29C6F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6B7F7-4430-403E-9470-425DFEDB38F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83490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38FFBA-55DA-4B6C-932D-F6CAA9CDEDC5}" type="slidenum">
              <a:rPr lang="en-GB" altLang="en-US"/>
              <a:pPr/>
              <a:t>3</a:t>
            </a:fld>
            <a:endParaRPr lang="en-GB" altLang="en-US"/>
          </a:p>
        </p:txBody>
      </p:sp>
      <p:sp>
        <p:nvSpPr>
          <p:cNvPr id="397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7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957678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CC819C0-C6FC-44E8-A112-700EB80EA2F1}" type="slidenum">
              <a:rPr lang="en-GB" altLang="en-US"/>
              <a:pPr/>
              <a:t>5</a:t>
            </a:fld>
            <a:endParaRPr lang="en-GB" altLang="en-US"/>
          </a:p>
        </p:txBody>
      </p:sp>
      <p:sp>
        <p:nvSpPr>
          <p:cNvPr id="3522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22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49768760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5ABA9C8-3C37-41DB-AA0D-43988021017A}" type="slidenum">
              <a:rPr lang="en-GB" altLang="en-US"/>
              <a:pPr/>
              <a:t>6</a:t>
            </a:fld>
            <a:endParaRPr lang="en-GB" altLang="en-US"/>
          </a:p>
        </p:txBody>
      </p:sp>
      <p:sp>
        <p:nvSpPr>
          <p:cNvPr id="411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16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5086251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E4A1B25-E378-42A5-BF82-A92F26C1F234}" type="slidenum">
              <a:rPr lang="en-GB" altLang="en-US"/>
              <a:pPr/>
              <a:t>7</a:t>
            </a:fld>
            <a:endParaRPr lang="en-GB" altLang="en-US"/>
          </a:p>
        </p:txBody>
      </p:sp>
      <p:sp>
        <p:nvSpPr>
          <p:cNvPr id="399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3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4617862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7FA4033-8C6F-44F5-B6B5-189A94FAB266}" type="slidenum">
              <a:rPr lang="en-GB" altLang="en-US"/>
              <a:pPr/>
              <a:t>8</a:t>
            </a:fld>
            <a:endParaRPr lang="en-GB" altLang="en-US"/>
          </a:p>
        </p:txBody>
      </p:sp>
      <p:sp>
        <p:nvSpPr>
          <p:cNvPr id="4003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03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561415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5E76DBC-74D0-42ED-A1F3-064092835D4D}" type="slidenum">
              <a:rPr lang="en-GB" altLang="en-US"/>
              <a:pPr/>
              <a:t>9</a:t>
            </a:fld>
            <a:endParaRPr lang="en-GB" altLang="en-US"/>
          </a:p>
        </p:txBody>
      </p:sp>
      <p:sp>
        <p:nvSpPr>
          <p:cNvPr id="408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85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1649033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2BD94D-1E0A-45AD-965F-6767298A86A4}" type="slidenum">
              <a:rPr lang="en-GB" altLang="en-US"/>
              <a:pPr/>
              <a:t>12</a:t>
            </a:fld>
            <a:endParaRPr lang="en-GB" altLang="en-US"/>
          </a:p>
        </p:txBody>
      </p:sp>
      <p:sp>
        <p:nvSpPr>
          <p:cNvPr id="409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749221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8B385CB-D2F6-47B9-8756-576B6F1B0AD0}" type="slidenum">
              <a:rPr lang="en-GB" altLang="en-US"/>
              <a:pPr/>
              <a:t>14</a:t>
            </a:fld>
            <a:endParaRPr lang="en-GB" alt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8832913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99CB1-FDF8-4E84-AC38-AF4F0D2372EB}" type="slidenum">
              <a:rPr lang="en-GB" altLang="en-US"/>
              <a:pPr/>
              <a:t>15</a:t>
            </a:fld>
            <a:endParaRPr lang="en-GB" altLang="en-US"/>
          </a:p>
        </p:txBody>
      </p:sp>
      <p:sp>
        <p:nvSpPr>
          <p:cNvPr id="398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8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4836254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7356C1-5A3A-4D2D-BE5A-BE5F67171EB5}" type="slidenum">
              <a:rPr lang="en-GB" altLang="en-US"/>
              <a:pPr/>
              <a:t>17</a:t>
            </a:fld>
            <a:endParaRPr lang="en-GB" altLang="en-US"/>
          </a:p>
        </p:txBody>
      </p:sp>
      <p:sp>
        <p:nvSpPr>
          <p:cNvPr id="3450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50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929552-898D-42D6-88D6-C476A2222CE1}" type="slidenum">
              <a:rPr lang="en-GB" altLang="en-US"/>
              <a:pPr/>
              <a:t>18</a:t>
            </a:fld>
            <a:endParaRPr lang="en-GB" altLang="en-US"/>
          </a:p>
        </p:txBody>
      </p:sp>
      <p:sp>
        <p:nvSpPr>
          <p:cNvPr id="3461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61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B54256-8BC2-4753-B051-8D542CC7D914}" type="slidenum">
              <a:rPr lang="en-GB" altLang="en-US"/>
              <a:pPr/>
              <a:t>19</a:t>
            </a:fld>
            <a:endParaRPr lang="en-GB" altLang="en-US"/>
          </a:p>
        </p:txBody>
      </p:sp>
      <p:sp>
        <p:nvSpPr>
          <p:cNvPr id="3471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47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61B6FE2-0267-4619-802D-DF12349F7EDF}" type="slidenum">
              <a:rPr lang="en-GB" altLang="en-US"/>
              <a:pPr/>
              <a:t>21</a:t>
            </a:fld>
            <a:endParaRPr lang="en-GB" altLang="en-US"/>
          </a:p>
        </p:txBody>
      </p:sp>
      <p:sp>
        <p:nvSpPr>
          <p:cNvPr id="3010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10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8606C7-E0E4-49E5-816A-0228B70D9F5A}" type="slidenum">
              <a:rPr lang="en-GB" altLang="en-US"/>
              <a:pPr/>
              <a:t>22</a:t>
            </a:fld>
            <a:endParaRPr lang="en-GB" altLang="en-US"/>
          </a:p>
        </p:txBody>
      </p:sp>
      <p:sp>
        <p:nvSpPr>
          <p:cNvPr id="3184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9E1B4228-6B3E-4CB9-A891-779723AC2D90}" type="slidenum">
              <a:rPr lang="en-GB" altLang="en-US"/>
              <a:pPr/>
              <a:t>23</a:t>
            </a:fld>
            <a:endParaRPr lang="en-GB" alt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4486531-2B7D-492C-A9C5-00E5BABA9822}" type="slidenum">
              <a:rPr lang="en-GB" altLang="en-US"/>
              <a:pPr/>
              <a:t>24</a:t>
            </a:fld>
            <a:endParaRPr lang="en-GB" altLang="en-US"/>
          </a:p>
        </p:txBody>
      </p:sp>
      <p:sp>
        <p:nvSpPr>
          <p:cNvPr id="3287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87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E536D3B-23D8-43ED-AC28-3B2A1C0981F3}" type="slidenum">
              <a:rPr lang="en-GB" altLang="en-US"/>
              <a:pPr/>
              <a:t>25</a:t>
            </a:fld>
            <a:endParaRPr lang="en-GB" altLang="en-US"/>
          </a:p>
        </p:txBody>
      </p:sp>
      <p:sp>
        <p:nvSpPr>
          <p:cNvPr id="3215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15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1B284B7-5AAF-40C9-80B6-C9A26D082EDB}" type="slidenum">
              <a:rPr lang="en-GB" altLang="en-US"/>
              <a:pPr/>
              <a:t>26</a:t>
            </a:fld>
            <a:endParaRPr lang="en-GB" altLang="en-US"/>
          </a:p>
        </p:txBody>
      </p:sp>
      <p:sp>
        <p:nvSpPr>
          <p:cNvPr id="3307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07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E7AD4C7-EC96-421A-855B-B680FAAEFD16}" type="slidenum">
              <a:rPr lang="en-GB" altLang="en-US"/>
              <a:pPr/>
              <a:t>28</a:t>
            </a:fld>
            <a:endParaRPr lang="en-GB" alt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6989347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11A0F7B-9358-43BA-A5CC-4D1E3E25BB6F}" type="slidenum">
              <a:rPr lang="en-GB" altLang="en-US"/>
              <a:pPr/>
              <a:t>29</a:t>
            </a:fld>
            <a:endParaRPr lang="en-GB" altLang="en-US"/>
          </a:p>
        </p:txBody>
      </p:sp>
      <p:sp>
        <p:nvSpPr>
          <p:cNvPr id="3051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515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99475236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1pPr>
            <a:lvl2pPr marL="37931725" indent="-37474525" eaLnBrk="0" hangingPunct="0"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2pPr>
            <a:lvl3pPr eaLnBrk="0" hangingPunct="0"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3pPr>
            <a:lvl4pPr eaLnBrk="0" hangingPunct="0"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4pPr>
            <a:lvl5pPr eaLnBrk="0" hangingPunct="0"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5pPr>
            <a:lvl6pPr marL="4572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6pPr>
            <a:lvl7pPr marL="9144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7pPr>
            <a:lvl8pPr marL="13716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8pPr>
            <a:lvl9pPr marL="182880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000">
                <a:solidFill>
                  <a:srgbClr val="4D4D4D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fld id="{41F8B68B-D660-4219-8D8F-AC57FC5DB4EC}" type="slidenum">
              <a:rPr lang="en-US" sz="1200">
                <a:solidFill>
                  <a:schemeClr val="tx1"/>
                </a:solidFill>
              </a:rPr>
              <a:pPr eaLnBrk="1" hangingPunct="1"/>
              <a:t>30</a:t>
            </a:fld>
            <a:endParaRPr lang="en-US" sz="1200">
              <a:solidFill>
                <a:schemeClr val="tx1"/>
              </a:solidFill>
            </a:endParaRPr>
          </a:p>
        </p:txBody>
      </p:sp>
      <p:sp>
        <p:nvSpPr>
          <p:cNvPr id="450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506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3759091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BC013B2-7EAB-437A-9B1C-8879CD2C966A}" type="slidenum">
              <a:rPr lang="en-GB" altLang="en-US"/>
              <a:pPr/>
              <a:t>31</a:t>
            </a:fld>
            <a:endParaRPr lang="en-GB" altLang="en-US"/>
          </a:p>
        </p:txBody>
      </p:sp>
      <p:sp>
        <p:nvSpPr>
          <p:cNvPr id="3584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90870712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B708FC-68CC-4CB9-AD04-B459A29DB589}" type="slidenum">
              <a:rPr lang="en-US"/>
              <a:pPr/>
              <a:t>33</a:t>
            </a:fld>
            <a:endParaRPr lang="en-US"/>
          </a:p>
        </p:txBody>
      </p:sp>
      <p:sp>
        <p:nvSpPr>
          <p:cNvPr id="768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41053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22296" indent="-2778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11225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55714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00204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4469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8918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3367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7816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206E470D-6ADE-40FC-ADFB-83F954930380}" type="slidenum">
              <a:rPr lang="en-US" b="0" smtClean="0"/>
              <a:pPr eaLnBrk="1" hangingPunct="1"/>
              <a:t>35</a:t>
            </a:fld>
            <a:endParaRPr lang="en-US" b="0" smtClean="0"/>
          </a:p>
        </p:txBody>
      </p:sp>
      <p:sp>
        <p:nvSpPr>
          <p:cNvPr id="10649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6500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558139579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35F071E-2480-420D-9A4C-0C7815C1DB7A}" type="slidenum">
              <a:rPr lang="en-GB" altLang="en-US"/>
              <a:pPr/>
              <a:t>36</a:t>
            </a:fld>
            <a:endParaRPr lang="en-GB" altLang="en-US"/>
          </a:p>
        </p:txBody>
      </p:sp>
      <p:sp>
        <p:nvSpPr>
          <p:cNvPr id="2887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87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7231406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22296" indent="-2778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11225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55714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00204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4469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8918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3367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7816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CACD4121-A1C7-4760-A4C3-823AA932B17C}" type="slidenum">
              <a:rPr lang="en-US" b="0" smtClean="0"/>
              <a:pPr eaLnBrk="1" hangingPunct="1"/>
              <a:t>37</a:t>
            </a:fld>
            <a:endParaRPr lang="en-US" b="0" smtClean="0"/>
          </a:p>
        </p:txBody>
      </p:sp>
      <p:sp>
        <p:nvSpPr>
          <p:cNvPr id="1085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08548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764028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0D2408A-ADBC-48D3-970A-15F10BB0261E}" type="slidenum">
              <a:rPr lang="en-GB" altLang="en-US"/>
              <a:pPr/>
              <a:t>38</a:t>
            </a:fld>
            <a:endParaRPr lang="en-GB" altLang="en-US"/>
          </a:p>
        </p:txBody>
      </p:sp>
      <p:sp>
        <p:nvSpPr>
          <p:cNvPr id="326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6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22022606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22296" indent="-277806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11225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555714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00204" indent="-222245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44469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88918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33367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778164" indent="-222245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fld id="{624BA72A-68D6-4486-9DBA-C5FE10C7C76C}" type="slidenum">
              <a:rPr lang="en-US" b="0" smtClean="0"/>
              <a:pPr eaLnBrk="1" hangingPunct="1"/>
              <a:t>39</a:t>
            </a:fld>
            <a:endParaRPr lang="en-US" b="0" smtClean="0"/>
          </a:p>
        </p:txBody>
      </p:sp>
      <p:sp>
        <p:nvSpPr>
          <p:cNvPr id="12595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5956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eaLnBrk="1" hangingPunct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24998524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3F46F5C-1491-4D33-B2D9-826CD5F6F1B4}" type="slidenum">
              <a:rPr lang="en-GB" altLang="en-US"/>
              <a:pPr/>
              <a:t>40</a:t>
            </a:fld>
            <a:endParaRPr lang="en-GB" altLang="en-US"/>
          </a:p>
        </p:txBody>
      </p:sp>
      <p:sp>
        <p:nvSpPr>
          <p:cNvPr id="3348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485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70208044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01AC468-536E-4C39-A300-E9EA206AC049}" type="slidenum">
              <a:rPr lang="en-GB" altLang="en-US"/>
              <a:pPr/>
              <a:t>41</a:t>
            </a:fld>
            <a:endParaRPr lang="en-GB" altLang="en-US"/>
          </a:p>
        </p:txBody>
      </p:sp>
      <p:sp>
        <p:nvSpPr>
          <p:cNvPr id="3758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75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37363620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F5F31E0-EEEB-4174-898E-0A5722CEDB29}" type="slidenum">
              <a:rPr lang="en-GB" altLang="en-US"/>
              <a:pPr/>
              <a:t>42</a:t>
            </a:fld>
            <a:endParaRPr lang="en-GB" altLang="en-US"/>
          </a:p>
        </p:txBody>
      </p:sp>
      <p:sp>
        <p:nvSpPr>
          <p:cNvPr id="285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56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138136394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177A033-3047-4F28-84E0-32229454A795}" type="slidenum">
              <a:rPr lang="en-GB" altLang="en-US"/>
              <a:pPr/>
              <a:t>43</a:t>
            </a:fld>
            <a:endParaRPr lang="en-GB" altLang="en-US"/>
          </a:p>
        </p:txBody>
      </p:sp>
      <p:sp>
        <p:nvSpPr>
          <p:cNvPr id="2908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08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3920507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AACC6FB-E30B-4CEE-BB8E-78BC208097AF}" type="slidenum">
              <a:rPr lang="en-GB" altLang="en-US"/>
              <a:pPr/>
              <a:t>44</a:t>
            </a:fld>
            <a:endParaRPr lang="en-GB" altLang="en-US"/>
          </a:p>
        </p:txBody>
      </p:sp>
      <p:sp>
        <p:nvSpPr>
          <p:cNvPr id="2969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6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1932405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8C06C32-BEE8-4A0C-BDE8-80DC47AA3F6B}" type="slidenum">
              <a:rPr lang="en-GB" altLang="en-US"/>
              <a:pPr/>
              <a:t>45</a:t>
            </a:fld>
            <a:endParaRPr lang="en-GB" altLang="en-US"/>
          </a:p>
        </p:txBody>
      </p:sp>
      <p:sp>
        <p:nvSpPr>
          <p:cNvPr id="3031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3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384594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38530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993046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9135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00298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564470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5742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43657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9834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75582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4519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29034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D75142-2D9F-4EE3-A437-06E71959A824}" type="datetimeFigureOut">
              <a:rPr lang="en-US" smtClean="0"/>
              <a:t>1/15/2019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FB53BC-4C30-41B7-8F12-D30B6E1600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47757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g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7.jpe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gif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1.xml"/><Relationship Id="rId4" Type="http://schemas.openxmlformats.org/officeDocument/2006/relationships/image" Target="../media/image41.jpe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2.xml"/><Relationship Id="rId4" Type="http://schemas.openxmlformats.org/officeDocument/2006/relationships/image" Target="../media/image43.jpe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5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tags" Target="../tags/tag3.xml"/><Relationship Id="rId4" Type="http://schemas.openxmlformats.org/officeDocument/2006/relationships/image" Target="../media/image46.jpe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1.jpe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9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9800" y="0"/>
            <a:ext cx="3124200" cy="626442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00200" y="11806"/>
            <a:ext cx="4830332" cy="548831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43400" y="3849604"/>
            <a:ext cx="4800600" cy="3005176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99" y="4724400"/>
            <a:ext cx="4966275" cy="213038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806"/>
            <a:ext cx="3578177" cy="478879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81000"/>
            <a:ext cx="7772400" cy="1470025"/>
          </a:xfrm>
        </p:spPr>
        <p:txBody>
          <a:bodyPr>
            <a:normAutofit/>
          </a:bodyPr>
          <a:lstStyle/>
          <a:p>
            <a:r>
              <a:rPr lang="en-US" sz="4800" b="1" dirty="0" smtClean="0">
                <a:ln w="12700">
                  <a:solidFill>
                    <a:schemeClr val="tx1"/>
                  </a:solidFill>
                </a:ln>
                <a:solidFill>
                  <a:schemeClr val="bg1"/>
                </a:solidFill>
              </a:rPr>
              <a:t>Introduction to Neuroscience</a:t>
            </a:r>
            <a:endParaRPr lang="en-US" sz="4800" b="1" dirty="0">
              <a:ln w="12700"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40625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792162"/>
          </a:xfrm>
        </p:spPr>
        <p:txBody>
          <a:bodyPr/>
          <a:lstStyle/>
          <a:p>
            <a:r>
              <a:rPr lang="en-US" dirty="0" smtClean="0"/>
              <a:t>The Nervous System</a:t>
            </a:r>
            <a:endParaRPr lang="en-US" dirty="0"/>
          </a:p>
        </p:txBody>
      </p:sp>
      <p:pic>
        <p:nvPicPr>
          <p:cNvPr id="7" name="Picture 13" descr="BEAR_01_07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67000" y="988674"/>
            <a:ext cx="3687733" cy="55645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772229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5273" name="Line 9"/>
          <p:cNvSpPr>
            <a:spLocks noChangeShapeType="1"/>
          </p:cNvSpPr>
          <p:nvPr/>
        </p:nvSpPr>
        <p:spPr bwMode="auto">
          <a:xfrm>
            <a:off x="3962400" y="3886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5274" name="Line 10"/>
          <p:cNvSpPr>
            <a:spLocks noChangeShapeType="1"/>
          </p:cNvSpPr>
          <p:nvPr/>
        </p:nvSpPr>
        <p:spPr bwMode="auto">
          <a:xfrm flipV="1">
            <a:off x="4267200" y="3429000"/>
            <a:ext cx="1009650" cy="1905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5275" name="Line 11"/>
          <p:cNvSpPr>
            <a:spLocks noChangeShapeType="1"/>
          </p:cNvSpPr>
          <p:nvPr/>
        </p:nvSpPr>
        <p:spPr bwMode="auto">
          <a:xfrm>
            <a:off x="8839200" y="3124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sp>
        <p:nvSpPr>
          <p:cNvPr id="395276" name="Line 12"/>
          <p:cNvSpPr>
            <a:spLocks noChangeShapeType="1"/>
          </p:cNvSpPr>
          <p:nvPr/>
        </p:nvSpPr>
        <p:spPr bwMode="auto">
          <a:xfrm>
            <a:off x="8839200" y="4648200"/>
            <a:ext cx="0" cy="762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pic>
        <p:nvPicPr>
          <p:cNvPr id="395278" name="Picture 14" descr="Picture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2133600"/>
            <a:ext cx="3597275" cy="17795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80" name="Picture 16" descr="chp7 slide 5-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4876800"/>
            <a:ext cx="3382963" cy="16208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81" name="Picture 17" descr="chp7 slide 5-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2514600"/>
            <a:ext cx="2017713" cy="13477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82" name="Picture 18" descr="chp7 slide 5-4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930650"/>
            <a:ext cx="2438400" cy="1238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5283" name="Picture 19" descr="chp7 slide 5-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3600" y="5207000"/>
            <a:ext cx="2017713" cy="1206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95286" name="Rectangle 22"/>
          <p:cNvSpPr>
            <a:spLocks noChangeArrowheads="1"/>
          </p:cNvSpPr>
          <p:nvPr/>
        </p:nvSpPr>
        <p:spPr bwMode="auto">
          <a:xfrm>
            <a:off x="413041" y="228600"/>
            <a:ext cx="8524875" cy="609398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>
            <a:spAutoFit/>
          </a:bodyPr>
          <a:lstStyle>
            <a:lvl1pPr>
              <a:lnSpc>
                <a:spcPct val="90000"/>
              </a:lnSpc>
              <a:defRPr sz="2800" b="1">
                <a:solidFill>
                  <a:srgbClr val="186EC4"/>
                </a:solidFill>
                <a:latin typeface="Verdana" pitchFamily="34" charset="0"/>
              </a:defRPr>
            </a:lvl1pPr>
            <a:lvl2pPr>
              <a:lnSpc>
                <a:spcPct val="90000"/>
              </a:lnSpc>
              <a:defRPr sz="2800" b="1">
                <a:solidFill>
                  <a:srgbClr val="186EC4"/>
                </a:solidFill>
                <a:latin typeface="Verdana" pitchFamily="34" charset="0"/>
              </a:defRPr>
            </a:lvl2pPr>
            <a:lvl3pPr>
              <a:lnSpc>
                <a:spcPct val="90000"/>
              </a:lnSpc>
              <a:defRPr sz="2800" b="1">
                <a:solidFill>
                  <a:srgbClr val="186EC4"/>
                </a:solidFill>
                <a:latin typeface="Verdana" pitchFamily="34" charset="0"/>
              </a:defRPr>
            </a:lvl3pPr>
            <a:lvl4pPr>
              <a:lnSpc>
                <a:spcPct val="90000"/>
              </a:lnSpc>
              <a:defRPr sz="2800" b="1">
                <a:solidFill>
                  <a:srgbClr val="186EC4"/>
                </a:solidFill>
                <a:latin typeface="Verdana" pitchFamily="34" charset="0"/>
              </a:defRPr>
            </a:lvl4pPr>
            <a:lvl5pPr>
              <a:lnSpc>
                <a:spcPct val="90000"/>
              </a:lnSpc>
              <a:defRPr sz="2800" b="1">
                <a:solidFill>
                  <a:srgbClr val="186EC4"/>
                </a:solidFill>
                <a:latin typeface="Verdana" pitchFamily="34" charset="0"/>
              </a:defRPr>
            </a:lvl5pPr>
            <a:lvl6pPr marL="4572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86EC4"/>
                </a:solidFill>
                <a:latin typeface="Verdana" pitchFamily="34" charset="0"/>
              </a:defRPr>
            </a:lvl6pPr>
            <a:lvl7pPr marL="9144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86EC4"/>
                </a:solidFill>
                <a:latin typeface="Verdana" pitchFamily="34" charset="0"/>
              </a:defRPr>
            </a:lvl7pPr>
            <a:lvl8pPr marL="13716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86EC4"/>
                </a:solidFill>
                <a:latin typeface="Verdana" pitchFamily="34" charset="0"/>
              </a:defRPr>
            </a:lvl8pPr>
            <a:lvl9pPr marL="182880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2800" b="1">
                <a:solidFill>
                  <a:srgbClr val="186EC4"/>
                </a:solidFill>
                <a:latin typeface="Verdana" pitchFamily="34" charset="0"/>
              </a:defRPr>
            </a:lvl9pPr>
          </a:lstStyle>
          <a:p>
            <a:pPr algn="ctr"/>
            <a:r>
              <a:rPr lang="en-GB" altLang="en-US" sz="4400" b="0" dirty="0" smtClean="0">
                <a:solidFill>
                  <a:schemeClr val="tx1"/>
                </a:solidFill>
                <a:latin typeface="+mj-lt"/>
              </a:rPr>
              <a:t>Anatomical References</a:t>
            </a:r>
            <a:endParaRPr lang="en-GB" altLang="en-US" sz="4400" b="0" dirty="0">
              <a:solidFill>
                <a:schemeClr val="tx1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6949095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68362"/>
          </a:xfrm>
        </p:spPr>
        <p:txBody>
          <a:bodyPr/>
          <a:lstStyle/>
          <a:p>
            <a:r>
              <a:rPr lang="en-US" dirty="0" smtClean="0"/>
              <a:t>Diversity Amongst Species</a:t>
            </a:r>
            <a:endParaRPr lang="en-US" dirty="0"/>
          </a:p>
        </p:txBody>
      </p:sp>
      <p:pic>
        <p:nvPicPr>
          <p:cNvPr id="4" name="Picture 17" descr="BEAR_07_01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143000"/>
            <a:ext cx="4861750" cy="5562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527590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2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199438" cy="1997075"/>
          </a:xfrm>
        </p:spPr>
        <p:txBody>
          <a:bodyPr/>
          <a:lstStyle/>
          <a:p>
            <a:pPr marL="0" indent="0">
              <a:lnSpc>
                <a:spcPct val="80000"/>
              </a:lnSpc>
              <a:buNone/>
            </a:pPr>
            <a:r>
              <a:rPr lang="en-GB" altLang="en-US" dirty="0"/>
              <a:t>	</a:t>
            </a:r>
          </a:p>
          <a:p>
            <a:pPr lvl="1">
              <a:lnSpc>
                <a:spcPct val="80000"/>
              </a:lnSpc>
            </a:pPr>
            <a:r>
              <a:rPr lang="en-GB" altLang="en-US" dirty="0"/>
              <a:t>Cerebrum, cerebellum, brain stem</a:t>
            </a:r>
          </a:p>
          <a:p>
            <a:pPr lvl="1">
              <a:lnSpc>
                <a:spcPct val="80000"/>
              </a:lnSpc>
            </a:pPr>
            <a:r>
              <a:rPr lang="en-GB" altLang="en-US" dirty="0"/>
              <a:t>Spinal Cord</a:t>
            </a:r>
          </a:p>
        </p:txBody>
      </p:sp>
      <p:sp>
        <p:nvSpPr>
          <p:cNvPr id="351238" name="Rectangle 6"/>
          <p:cNvSpPr>
            <a:spLocks noGrp="1" noChangeArrowheads="1"/>
          </p:cNvSpPr>
          <p:nvPr>
            <p:ph type="title"/>
          </p:nvPr>
        </p:nvSpPr>
        <p:spPr>
          <a:xfrm>
            <a:off x="228600" y="533400"/>
            <a:ext cx="8524875" cy="388938"/>
          </a:xfrm>
          <a:noFill/>
          <a:ln/>
        </p:spPr>
        <p:txBody>
          <a:bodyPr lIns="91440" tIns="45720" rIns="91440" bIns="45720" anchor="t">
            <a:normAutofit fontScale="90000"/>
          </a:bodyPr>
          <a:lstStyle/>
          <a:p>
            <a:r>
              <a:rPr lang="en-GB" altLang="en-US" dirty="0" smtClean="0"/>
              <a:t>Central Nervous System</a:t>
            </a:r>
            <a:endParaRPr lang="en-GB" altLang="en-US" dirty="0"/>
          </a:p>
        </p:txBody>
      </p:sp>
      <p:pic>
        <p:nvPicPr>
          <p:cNvPr id="351248" name="Picture 16" descr="chp7 slide 6-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7575" y="3200400"/>
            <a:ext cx="7308850" cy="32496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1431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632" name="Picture 8" descr="BEAR_07_05"/>
          <p:cNvPicPr>
            <a:picLocks noChangeAspect="1" noChangeArrowheads="1"/>
          </p:cNvPicPr>
          <p:nvPr/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6600" y="1447799"/>
            <a:ext cx="5067300" cy="4962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52401" y="1752600"/>
            <a:ext cx="33528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1"/>
            <a:r>
              <a:rPr lang="en-GB" altLang="en-US" sz="2400" dirty="0" smtClean="0"/>
              <a:t>Location: Attached to the brain stem</a:t>
            </a:r>
          </a:p>
          <a:p>
            <a:pPr lvl="1"/>
            <a:r>
              <a:rPr lang="en-GB" altLang="en-US" sz="2400" dirty="0" smtClean="0"/>
              <a:t>Conduit of information (brain body)</a:t>
            </a:r>
          </a:p>
          <a:p>
            <a:pPr lvl="2"/>
            <a:r>
              <a:rPr lang="en-GB" altLang="en-US" sz="2400" dirty="0" smtClean="0"/>
              <a:t>Skin, joints, muscles</a:t>
            </a:r>
          </a:p>
          <a:p>
            <a:pPr lvl="2"/>
            <a:r>
              <a:rPr lang="en-GB" altLang="en-US" sz="2400" dirty="0" smtClean="0"/>
              <a:t>Spinal nerves</a:t>
            </a:r>
          </a:p>
          <a:p>
            <a:pPr lvl="3"/>
            <a:r>
              <a:rPr lang="en-GB" altLang="en-US" sz="2400" dirty="0" smtClean="0"/>
              <a:t>Dorsal root </a:t>
            </a:r>
          </a:p>
          <a:p>
            <a:pPr lvl="3"/>
            <a:r>
              <a:rPr lang="en-GB" altLang="en-US" sz="2400" dirty="0" smtClean="0"/>
              <a:t>Ventral root</a:t>
            </a:r>
            <a:endParaRPr lang="en-GB" altLang="en-US" sz="20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590800" y="388513"/>
            <a:ext cx="3762890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400" dirty="0" smtClean="0">
                <a:latin typeface="+mj-lt"/>
              </a:rPr>
              <a:t>The Spinal Cord</a:t>
            </a:r>
            <a:endParaRPr 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956659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835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30200" y="2346325"/>
            <a:ext cx="4224338" cy="4279900"/>
          </a:xfrm>
        </p:spPr>
        <p:txBody>
          <a:bodyPr/>
          <a:lstStyle/>
          <a:p>
            <a:r>
              <a:rPr lang="en-GB" altLang="en-US" dirty="0"/>
              <a:t>Meninges </a:t>
            </a:r>
          </a:p>
          <a:p>
            <a:pPr lvl="1"/>
            <a:r>
              <a:rPr lang="en-GB" altLang="en-US" dirty="0" smtClean="0"/>
              <a:t>membranes </a:t>
            </a:r>
            <a:r>
              <a:rPr lang="en-GB" altLang="en-US" dirty="0"/>
              <a:t>that surround the </a:t>
            </a:r>
            <a:br>
              <a:rPr lang="en-GB" altLang="en-US" dirty="0"/>
            </a:br>
            <a:r>
              <a:rPr lang="en-GB" altLang="en-US" dirty="0"/>
              <a:t>brain</a:t>
            </a:r>
          </a:p>
          <a:p>
            <a:pPr lvl="2"/>
            <a:r>
              <a:rPr lang="en-GB" altLang="en-US" dirty="0"/>
              <a:t>Dura mater</a:t>
            </a:r>
          </a:p>
          <a:p>
            <a:pPr lvl="2"/>
            <a:r>
              <a:rPr lang="en-GB" altLang="en-US" dirty="0"/>
              <a:t>Arachnoid membrane</a:t>
            </a:r>
          </a:p>
          <a:p>
            <a:pPr lvl="2"/>
            <a:r>
              <a:rPr lang="en-GB" altLang="en-US" dirty="0"/>
              <a:t>Pia mater</a:t>
            </a:r>
          </a:p>
          <a:p>
            <a:endParaRPr lang="en-US" altLang="en-US" dirty="0"/>
          </a:p>
        </p:txBody>
      </p:sp>
      <p:sp>
        <p:nvSpPr>
          <p:cNvPr id="376836" name="Rectangle 1028"/>
          <p:cNvSpPr>
            <a:spLocks noGrp="1" noChangeArrowheads="1"/>
          </p:cNvSpPr>
          <p:nvPr>
            <p:ph type="title"/>
          </p:nvPr>
        </p:nvSpPr>
        <p:spPr>
          <a:xfrm>
            <a:off x="457200" y="457200"/>
            <a:ext cx="8524875" cy="388938"/>
          </a:xfrm>
          <a:noFill/>
          <a:ln/>
        </p:spPr>
        <p:txBody>
          <a:bodyPr lIns="91440" tIns="45720" rIns="91440" bIns="45720" anchor="t">
            <a:normAutofit fontScale="90000"/>
          </a:bodyPr>
          <a:lstStyle/>
          <a:p>
            <a:r>
              <a:rPr lang="en-GB" altLang="en-US" dirty="0" smtClean="0"/>
              <a:t>CNS Protection</a:t>
            </a:r>
            <a:r>
              <a:rPr lang="en-GB" altLang="en-US" dirty="0"/>
              <a:t>	</a:t>
            </a:r>
            <a:endParaRPr lang="en-US" altLang="en-US" dirty="0"/>
          </a:p>
        </p:txBody>
      </p:sp>
      <p:pic>
        <p:nvPicPr>
          <p:cNvPr id="376842" name="Picture 1034" descr="silde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19600" y="2709863"/>
            <a:ext cx="4144963" cy="36147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43423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666" name="Rectangle 1026"/>
          <p:cNvSpPr>
            <a:spLocks noGrp="1" noChangeArrowheads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 smtClean="0"/>
              <a:t>Cerebrospinal fluid</a:t>
            </a:r>
            <a:endParaRPr lang="en-US" altLang="en-US" dirty="0"/>
          </a:p>
        </p:txBody>
      </p:sp>
      <p:sp>
        <p:nvSpPr>
          <p:cNvPr id="369667" name="Rectangle 1027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GB" altLang="en-US" dirty="0"/>
              <a:t>Brain floats in cerebrospinal fluid (CSF)</a:t>
            </a:r>
          </a:p>
          <a:p>
            <a:pPr lvl="1"/>
            <a:r>
              <a:rPr lang="en-GB" altLang="en-US" dirty="0"/>
              <a:t>Ventricles: CSF-filled caverns and canals inside brain</a:t>
            </a:r>
          </a:p>
          <a:p>
            <a:pPr lvl="1"/>
            <a:r>
              <a:rPr lang="en-GB" altLang="en-US" dirty="0"/>
              <a:t>Choroid plexus: specialized tissue in ventricles that secretes CSF</a:t>
            </a:r>
          </a:p>
          <a:p>
            <a:pPr lvl="1"/>
            <a:r>
              <a:rPr lang="en-GB" altLang="en-US" dirty="0"/>
              <a:t>CSF circulates through ventricles; reabsorbed in subarachnoid space</a:t>
            </a:r>
            <a:endParaRPr lang="en-US" altLang="en-US" sz="1800" b="1" dirty="0">
              <a:solidFill>
                <a:srgbClr val="FF0000"/>
              </a:solidFill>
            </a:endParaRPr>
          </a:p>
        </p:txBody>
      </p:sp>
      <p:pic>
        <p:nvPicPr>
          <p:cNvPr id="5" name="Picture 7" descr="BEAR_07_07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878" y="1600200"/>
            <a:ext cx="3055243" cy="452596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4394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051" name="Rectangle 3"/>
          <p:cNvSpPr>
            <a:spLocks noGrp="1" noChangeArrowheads="1"/>
          </p:cNvSpPr>
          <p:nvPr/>
        </p:nvSpPr>
        <p:spPr bwMode="auto">
          <a:xfrm>
            <a:off x="402465" y="381000"/>
            <a:ext cx="7924800" cy="11430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en-US" sz="4000" dirty="0" smtClean="0">
                <a:latin typeface="+mj-lt"/>
              </a:rPr>
              <a:t>Human ventricular System</a:t>
            </a:r>
            <a:endParaRPr lang="en-US" altLang="en-US" sz="4000" dirty="0">
              <a:latin typeface="+mj-lt"/>
            </a:endParaRPr>
          </a:p>
        </p:txBody>
      </p:sp>
      <p:pic>
        <p:nvPicPr>
          <p:cNvPr id="386053" name="Picture 5" descr="BEAR_07_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1487510"/>
            <a:ext cx="4999383" cy="502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90489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Rough Overview of the Brain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276600" cy="4525963"/>
          </a:xfrm>
        </p:spPr>
        <p:txBody>
          <a:bodyPr/>
          <a:lstStyle/>
          <a:p>
            <a:r>
              <a:rPr lang="en-US" dirty="0" smtClean="0"/>
              <a:t>Convolutions on human cerebrum surface called sulci and gyri</a:t>
            </a:r>
          </a:p>
          <a:p>
            <a:r>
              <a:rPr lang="en-US" dirty="0" smtClean="0"/>
              <a:t>4 major lobes: Temporal, frontal, parietal, occipital</a:t>
            </a:r>
          </a:p>
        </p:txBody>
      </p:sp>
      <p:pic>
        <p:nvPicPr>
          <p:cNvPr id="6" name="Picture 8" descr="BEAR_07_2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600200"/>
            <a:ext cx="4800600" cy="45072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1230316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Organization by Structure and Function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err="1" smtClean="0"/>
              <a:t>Brodmann</a:t>
            </a:r>
            <a:r>
              <a:rPr lang="en-US" dirty="0" smtClean="0"/>
              <a:t> Areas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5800" y="2743200"/>
            <a:ext cx="7768618" cy="3505200"/>
          </a:xfrm>
        </p:spPr>
      </p:pic>
    </p:spTree>
    <p:extLst>
      <p:ext uri="{BB962C8B-B14F-4D97-AF65-F5344CB8AC3E}">
        <p14:creationId xmlns:p14="http://schemas.microsoft.com/office/powerpoint/2010/main" val="1795995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0931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3708400" cy="4279900"/>
          </a:xfrm>
        </p:spPr>
        <p:txBody>
          <a:bodyPr/>
          <a:lstStyle/>
          <a:p>
            <a:r>
              <a:rPr lang="en-GB" altLang="en-US" sz="2000" dirty="0"/>
              <a:t>Types of Cerebral Cortex </a:t>
            </a:r>
          </a:p>
          <a:p>
            <a:pPr lvl="1"/>
            <a:r>
              <a:rPr lang="en-GB" altLang="en-US" sz="2000" dirty="0"/>
              <a:t>Common Features</a:t>
            </a:r>
          </a:p>
          <a:p>
            <a:pPr lvl="2"/>
            <a:r>
              <a:rPr lang="en-GB" altLang="en-US" sz="2000" dirty="0"/>
              <a:t>Cell bodies in layers or sheets </a:t>
            </a:r>
          </a:p>
          <a:p>
            <a:pPr lvl="2"/>
            <a:r>
              <a:rPr lang="en-GB" altLang="en-US" sz="2000" dirty="0"/>
              <a:t>Surface layer separated from pia mater, layer I</a:t>
            </a:r>
          </a:p>
          <a:p>
            <a:pPr lvl="2"/>
            <a:r>
              <a:rPr lang="en-GB" altLang="en-US" sz="2000" dirty="0"/>
              <a:t>Apical dendrites form multiple branches</a:t>
            </a:r>
            <a:endParaRPr lang="en-US" altLang="en-US" sz="2000" dirty="0"/>
          </a:p>
        </p:txBody>
      </p:sp>
      <p:sp>
        <p:nvSpPr>
          <p:cNvPr id="380932" name="Rectangle 1028"/>
          <p:cNvSpPr>
            <a:spLocks noGrp="1" noChangeArrowheads="1"/>
          </p:cNvSpPr>
          <p:nvPr/>
        </p:nvSpPr>
        <p:spPr bwMode="auto">
          <a:xfrm>
            <a:off x="533400" y="381000"/>
            <a:ext cx="7924800" cy="5334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r>
              <a:rPr lang="en-GB" altLang="en-US" sz="4000" dirty="0" smtClean="0">
                <a:latin typeface="+mj-lt"/>
              </a:rPr>
              <a:t>Cortical Organization</a:t>
            </a:r>
            <a:endParaRPr lang="en-US" altLang="en-US" sz="4000" dirty="0">
              <a:latin typeface="+mj-lt"/>
            </a:endParaRPr>
          </a:p>
        </p:txBody>
      </p:sp>
      <p:pic>
        <p:nvPicPr>
          <p:cNvPr id="380939" name="Picture 1035" descr="BEAR_07_2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600200"/>
            <a:ext cx="3886200" cy="4903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367998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639762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The Human Cortex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6800" y="762000"/>
            <a:ext cx="7080636" cy="5943600"/>
          </a:xfrm>
        </p:spPr>
      </p:pic>
    </p:spTree>
    <p:extLst>
      <p:ext uri="{BB962C8B-B14F-4D97-AF65-F5344CB8AC3E}">
        <p14:creationId xmlns:p14="http://schemas.microsoft.com/office/powerpoint/2010/main" val="288324981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4572000" y="32448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1800"/>
          </a:p>
        </p:txBody>
      </p:sp>
      <p:sp>
        <p:nvSpPr>
          <p:cNvPr id="289810" name="Rectangle 18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1440" tIns="45720" rIns="91440" bIns="45720" anchor="t">
            <a:normAutofit/>
          </a:bodyPr>
          <a:lstStyle/>
          <a:p>
            <a:r>
              <a:rPr lang="en-GB" altLang="en-US" dirty="0" smtClean="0"/>
              <a:t>The Peripheral Nervous System</a:t>
            </a:r>
            <a:r>
              <a:rPr lang="en-GB" altLang="en-US" dirty="0"/>
              <a:t>	</a:t>
            </a:r>
          </a:p>
        </p:txBody>
      </p:sp>
      <p:sp>
        <p:nvSpPr>
          <p:cNvPr id="289807" name="Rectangle 15"/>
          <p:cNvSpPr>
            <a:spLocks noGrp="1" noChangeArrowheads="1"/>
          </p:cNvSpPr>
          <p:nvPr>
            <p:ph sz="half" idx="1"/>
          </p:nvPr>
        </p:nvSpPr>
        <p:spPr>
          <a:noFill/>
          <a:ln/>
        </p:spPr>
        <p:txBody>
          <a:bodyPr>
            <a:normAutofit fontScale="92500"/>
          </a:bodyPr>
          <a:lstStyle/>
          <a:p>
            <a:pPr lvl="1"/>
            <a:r>
              <a:rPr lang="en-GB" altLang="en-US" sz="2400" dirty="0" smtClean="0"/>
              <a:t>Nervous </a:t>
            </a:r>
            <a:r>
              <a:rPr lang="en-GB" altLang="en-US" sz="2400" dirty="0"/>
              <a:t>system outside of the brain and spinal cord</a:t>
            </a:r>
          </a:p>
          <a:p>
            <a:pPr lvl="1"/>
            <a:r>
              <a:rPr lang="en-GB" altLang="en-US" sz="2400" dirty="0"/>
              <a:t>Somatic PNS: Innervates skin, joints, muscles</a:t>
            </a:r>
          </a:p>
          <a:p>
            <a:pPr lvl="1"/>
            <a:r>
              <a:rPr lang="en-GB" altLang="en-US" sz="2400" dirty="0"/>
              <a:t>Visceral PNS: Innervates internal organs, blood vessels, glands</a:t>
            </a:r>
          </a:p>
          <a:p>
            <a:pPr lvl="1"/>
            <a:r>
              <a:rPr lang="en-GB" altLang="en-US" sz="2400" dirty="0"/>
              <a:t>Dorsal root ganglia: Clusters of neuronal cell bodies outside the spinal cord that contain somatic sensory axons</a:t>
            </a:r>
          </a:p>
          <a:p>
            <a:pPr lvl="1"/>
            <a:endParaRPr lang="en-GB" altLang="en-US" sz="2400" dirty="0">
              <a:solidFill>
                <a:srgbClr val="FF0000"/>
              </a:solidFill>
            </a:endParaRPr>
          </a:p>
        </p:txBody>
      </p:sp>
      <p:pic>
        <p:nvPicPr>
          <p:cNvPr id="6" name="Picture 8" descr="BEAR_07_05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lum bright="-6000" contras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885634"/>
            <a:ext cx="4038600" cy="3955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7396994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altLang="en-US" dirty="0"/>
              <a:t>PNS </a:t>
            </a:r>
            <a:r>
              <a:rPr lang="en-GB" altLang="en-US" dirty="0" smtClean="0"/>
              <a:t>Components</a:t>
            </a:r>
            <a:endParaRPr lang="en-US" dirty="0"/>
          </a:p>
        </p:txBody>
      </p:sp>
      <p:sp>
        <p:nvSpPr>
          <p:cNvPr id="375811" name="Rectangle 3"/>
          <p:cNvSpPr>
            <a:spLocks noGrp="1" noChangeArrowheads="1"/>
          </p:cNvSpPr>
          <p:nvPr>
            <p:ph sz="half" idx="1"/>
          </p:nvPr>
        </p:nvSpPr>
        <p:spPr/>
        <p:txBody>
          <a:bodyPr>
            <a:normAutofit fontScale="92500"/>
          </a:bodyPr>
          <a:lstStyle/>
          <a:p>
            <a:r>
              <a:rPr lang="en-GB" altLang="en-US" dirty="0"/>
              <a:t>Afferent and Efferent Axons</a:t>
            </a:r>
          </a:p>
          <a:p>
            <a:pPr lvl="1"/>
            <a:r>
              <a:rPr lang="en-GB" altLang="en-US" dirty="0"/>
              <a:t>Afferent (carry </a:t>
            </a:r>
            <a:r>
              <a:rPr lang="en-GB" altLang="en-US" dirty="0" smtClean="0"/>
              <a:t>to)</a:t>
            </a:r>
            <a:endParaRPr lang="en-GB" altLang="en-US" dirty="0"/>
          </a:p>
          <a:p>
            <a:pPr lvl="1"/>
            <a:r>
              <a:rPr lang="en-GB" altLang="en-US" dirty="0"/>
              <a:t>Efferent (carry </a:t>
            </a:r>
            <a:r>
              <a:rPr lang="en-GB" altLang="en-US" dirty="0" smtClean="0"/>
              <a:t>from)</a:t>
            </a:r>
            <a:endParaRPr lang="en-GB" altLang="en-US" dirty="0"/>
          </a:p>
          <a:p>
            <a:r>
              <a:rPr lang="en-GB" altLang="en-US" dirty="0"/>
              <a:t>The Cranial Nerves</a:t>
            </a:r>
          </a:p>
          <a:p>
            <a:pPr lvl="1"/>
            <a:r>
              <a:rPr lang="en-GB" altLang="en-US" dirty="0"/>
              <a:t>12 nerves from brain stem</a:t>
            </a:r>
          </a:p>
          <a:p>
            <a:pPr lvl="1"/>
            <a:r>
              <a:rPr lang="en-GB" altLang="en-US" dirty="0"/>
              <a:t>Mostly innervate the head</a:t>
            </a:r>
          </a:p>
          <a:p>
            <a:pPr lvl="1"/>
            <a:r>
              <a:rPr lang="en-GB" altLang="en-US" dirty="0"/>
              <a:t>Composition: Axons from CNS, somatic PNS, visceral</a:t>
            </a:r>
          </a:p>
          <a:p>
            <a:endParaRPr lang="en-US" alt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2570829"/>
            <a:ext cx="4038600" cy="2584704"/>
          </a:xfrm>
        </p:spPr>
      </p:pic>
      <p:sp>
        <p:nvSpPr>
          <p:cNvPr id="375812" name="Rectangle 4"/>
          <p:cNvSpPr>
            <a:spLocks noGrp="1" noChangeArrowheads="1"/>
          </p:cNvSpPr>
          <p:nvPr/>
        </p:nvSpPr>
        <p:spPr bwMode="auto">
          <a:xfrm>
            <a:off x="457200" y="352023"/>
            <a:ext cx="7924800" cy="914400"/>
          </a:xfrm>
          <a:prstGeom prst="rect">
            <a:avLst/>
          </a:prstGeom>
          <a:noFill/>
          <a:ln>
            <a:noFill/>
          </a:ln>
          <a:effectLst>
            <a:outerShdw dist="1796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charset="0"/>
              </a:defRPr>
            </a:lvl1pPr>
            <a:lvl2pPr>
              <a:defRPr>
                <a:solidFill>
                  <a:schemeClr val="tx1"/>
                </a:solidFill>
                <a:latin typeface="Arial" charset="0"/>
              </a:defRPr>
            </a:lvl2pPr>
            <a:lvl3pPr>
              <a:defRPr>
                <a:solidFill>
                  <a:schemeClr val="tx1"/>
                </a:solidFill>
                <a:latin typeface="Arial" charset="0"/>
              </a:defRPr>
            </a:lvl3pPr>
            <a:lvl4pPr>
              <a:defRPr>
                <a:solidFill>
                  <a:schemeClr val="tx1"/>
                </a:solidFill>
                <a:latin typeface="Arial" charset="0"/>
              </a:defRPr>
            </a:lvl4pPr>
            <a:lvl5pPr>
              <a:defRPr>
                <a:solidFill>
                  <a:schemeClr val="tx1"/>
                </a:solidFill>
                <a:latin typeface="Arial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</a:pPr>
            <a:endParaRPr lang="en-US" altLang="en-US" sz="44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9091530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Neurons and Glia</a:t>
            </a:r>
            <a:endParaRPr lang="en-US" dirty="0"/>
          </a:p>
        </p:txBody>
      </p:sp>
      <p:sp>
        <p:nvSpPr>
          <p:cNvPr id="4" name="Rectangle 3"/>
          <p:cNvSpPr>
            <a:spLocks noGrp="1" noChangeArrowheads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5000"/>
              </a:lnSpc>
            </a:pPr>
            <a:r>
              <a:rPr lang="en-US" altLang="en-US" dirty="0" err="1" smtClean="0"/>
              <a:t>Neurophilosophy</a:t>
            </a:r>
            <a:endParaRPr lang="en-US" altLang="en-US" dirty="0"/>
          </a:p>
          <a:p>
            <a:pPr lvl="1">
              <a:lnSpc>
                <a:spcPct val="85000"/>
              </a:lnSpc>
            </a:pPr>
            <a:r>
              <a:rPr lang="en-US" altLang="en-US" dirty="0"/>
              <a:t>Brain is the origin of mental abilities</a:t>
            </a:r>
          </a:p>
          <a:p>
            <a:pPr>
              <a:lnSpc>
                <a:spcPct val="85000"/>
              </a:lnSpc>
            </a:pPr>
            <a:r>
              <a:rPr lang="en-US" altLang="en-US" dirty="0"/>
              <a:t>Glia and Neurons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Glia: Insulates, supports, and nourishes neurons</a:t>
            </a:r>
          </a:p>
          <a:p>
            <a:pPr lvl="1">
              <a:lnSpc>
                <a:spcPct val="85000"/>
              </a:lnSpc>
            </a:pPr>
            <a:r>
              <a:rPr lang="en-US" altLang="en-US" dirty="0"/>
              <a:t>Neurons</a:t>
            </a:r>
          </a:p>
          <a:p>
            <a:pPr lvl="2">
              <a:lnSpc>
                <a:spcPct val="85000"/>
              </a:lnSpc>
            </a:pPr>
            <a:r>
              <a:rPr lang="en-US" altLang="en-US" dirty="0"/>
              <a:t>Process information</a:t>
            </a:r>
          </a:p>
          <a:p>
            <a:pPr lvl="2">
              <a:lnSpc>
                <a:spcPct val="85000"/>
              </a:lnSpc>
            </a:pPr>
            <a:r>
              <a:rPr lang="en-US" altLang="en-US" dirty="0"/>
              <a:t>Sense environmental changes </a:t>
            </a:r>
          </a:p>
          <a:p>
            <a:pPr lvl="2">
              <a:lnSpc>
                <a:spcPct val="85000"/>
              </a:lnSpc>
            </a:pPr>
            <a:r>
              <a:rPr lang="en-US" altLang="en-US" dirty="0"/>
              <a:t>Communicate changes to other neurons</a:t>
            </a:r>
          </a:p>
          <a:p>
            <a:pPr lvl="2">
              <a:lnSpc>
                <a:spcPct val="85000"/>
              </a:lnSpc>
            </a:pPr>
            <a:r>
              <a:rPr lang="en-US" altLang="en-US" dirty="0"/>
              <a:t>Command body response</a:t>
            </a:r>
          </a:p>
        </p:txBody>
      </p:sp>
    </p:spTree>
    <p:extLst>
      <p:ext uri="{BB962C8B-B14F-4D97-AF65-F5344CB8AC3E}">
        <p14:creationId xmlns:p14="http://schemas.microsoft.com/office/powerpoint/2010/main" val="415137187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994" name="Rectangle 2"/>
          <p:cNvSpPr>
            <a:spLocks noGrp="1" noChangeArrowheads="1"/>
          </p:cNvSpPr>
          <p:nvPr>
            <p:ph type="title"/>
          </p:nvPr>
        </p:nvSpPr>
        <p:spPr>
          <a:xfrm>
            <a:off x="377825" y="4572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Glia</a:t>
            </a:r>
          </a:p>
        </p:txBody>
      </p:sp>
      <p:sp>
        <p:nvSpPr>
          <p:cNvPr id="34099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52600"/>
            <a:ext cx="4800600" cy="4343400"/>
          </a:xfrm>
        </p:spPr>
        <p:txBody>
          <a:bodyPr/>
          <a:lstStyle/>
          <a:p>
            <a:r>
              <a:rPr lang="en-US" altLang="en-US" sz="2000" dirty="0"/>
              <a:t>Function of Glia </a:t>
            </a:r>
          </a:p>
          <a:p>
            <a:pPr lvl="1"/>
            <a:r>
              <a:rPr lang="en-US" altLang="en-US" sz="2000" dirty="0" smtClean="0"/>
              <a:t>“Supports” </a:t>
            </a:r>
            <a:r>
              <a:rPr lang="en-US" altLang="en-US" sz="2000" dirty="0"/>
              <a:t>neuronal functions </a:t>
            </a:r>
          </a:p>
          <a:p>
            <a:r>
              <a:rPr lang="en-US" altLang="en-US" sz="2000" dirty="0"/>
              <a:t>Astrocytes</a:t>
            </a:r>
          </a:p>
          <a:p>
            <a:pPr lvl="1"/>
            <a:r>
              <a:rPr lang="en-US" altLang="en-US" sz="2000" dirty="0"/>
              <a:t>Most numerous glia in the brain</a:t>
            </a:r>
          </a:p>
          <a:p>
            <a:pPr lvl="1"/>
            <a:r>
              <a:rPr lang="en-US" altLang="en-US" sz="2000" dirty="0"/>
              <a:t>Fill spaces between neurons</a:t>
            </a:r>
          </a:p>
          <a:p>
            <a:pPr lvl="1"/>
            <a:r>
              <a:rPr lang="en-US" altLang="en-US" sz="2000" dirty="0"/>
              <a:t>Influence </a:t>
            </a:r>
            <a:r>
              <a:rPr lang="en-US" altLang="en-US" sz="2000" dirty="0" err="1"/>
              <a:t>neurite</a:t>
            </a:r>
            <a:r>
              <a:rPr lang="en-US" altLang="en-US" sz="2000" dirty="0"/>
              <a:t> growth </a:t>
            </a:r>
          </a:p>
          <a:p>
            <a:pPr lvl="1"/>
            <a:r>
              <a:rPr lang="en-US" altLang="en-US" sz="2000" dirty="0"/>
              <a:t>Regulate chemical content of extracellular space</a:t>
            </a:r>
          </a:p>
        </p:txBody>
      </p:sp>
      <p:pic>
        <p:nvPicPr>
          <p:cNvPr id="341016" name="Picture 24" descr="BEAR_02_2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59173" y="1524000"/>
            <a:ext cx="4243527" cy="3886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296152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01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Glia</a:t>
            </a:r>
          </a:p>
        </p:txBody>
      </p:sp>
      <p:sp>
        <p:nvSpPr>
          <p:cNvPr id="3420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49425"/>
            <a:ext cx="5218113" cy="4279900"/>
          </a:xfrm>
        </p:spPr>
        <p:txBody>
          <a:bodyPr/>
          <a:lstStyle/>
          <a:p>
            <a:r>
              <a:rPr lang="en-US" altLang="en-US" dirty="0" err="1"/>
              <a:t>Myelinating</a:t>
            </a:r>
            <a:r>
              <a:rPr lang="en-US" altLang="en-US" dirty="0"/>
              <a:t> Glia</a:t>
            </a:r>
          </a:p>
          <a:p>
            <a:pPr lvl="1"/>
            <a:r>
              <a:rPr lang="en-US" altLang="en-US" dirty="0"/>
              <a:t>Oligodendroglia (in CNS)</a:t>
            </a:r>
          </a:p>
          <a:p>
            <a:pPr lvl="1"/>
            <a:r>
              <a:rPr lang="en-US" altLang="en-US" dirty="0"/>
              <a:t>Schwann cells (in PNS)</a:t>
            </a:r>
          </a:p>
          <a:p>
            <a:pPr lvl="1"/>
            <a:r>
              <a:rPr lang="en-US" altLang="en-US" dirty="0"/>
              <a:t>Insulate axons</a:t>
            </a:r>
          </a:p>
        </p:txBody>
      </p:sp>
      <p:pic>
        <p:nvPicPr>
          <p:cNvPr id="342038" name="Picture 22" descr="BEAR_02_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52150" y="1524000"/>
            <a:ext cx="3934650" cy="4505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59898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04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Glia</a:t>
            </a:r>
          </a:p>
        </p:txBody>
      </p:sp>
      <p:sp>
        <p:nvSpPr>
          <p:cNvPr id="3430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828800"/>
            <a:ext cx="3892550" cy="4279900"/>
          </a:xfrm>
        </p:spPr>
        <p:txBody>
          <a:bodyPr/>
          <a:lstStyle/>
          <a:p>
            <a:r>
              <a:rPr lang="en-US" altLang="en-US" dirty="0" err="1"/>
              <a:t>Myelinating</a:t>
            </a:r>
            <a:r>
              <a:rPr lang="en-US" altLang="en-US" dirty="0"/>
              <a:t> Glia (Cont’d)</a:t>
            </a:r>
          </a:p>
          <a:p>
            <a:pPr lvl="1"/>
            <a:r>
              <a:rPr lang="en-US" altLang="en-US" dirty="0" err="1"/>
              <a:t>Oligodendroglial</a:t>
            </a:r>
            <a:r>
              <a:rPr lang="en-US" altLang="en-US" dirty="0"/>
              <a:t> cells</a:t>
            </a:r>
          </a:p>
          <a:p>
            <a:pPr lvl="1"/>
            <a:r>
              <a:rPr lang="en-US" altLang="en-US" dirty="0"/>
              <a:t>Node of Ranvier</a:t>
            </a:r>
          </a:p>
          <a:p>
            <a:pPr lvl="2"/>
            <a:r>
              <a:rPr lang="en-US" altLang="en-US" dirty="0"/>
              <a:t>Region where the axonal membrane is exposed</a:t>
            </a:r>
          </a:p>
          <a:p>
            <a:pPr>
              <a:buFontTx/>
              <a:buNone/>
            </a:pPr>
            <a:endParaRPr lang="en-US" altLang="en-US" dirty="0"/>
          </a:p>
        </p:txBody>
      </p:sp>
      <p:pic>
        <p:nvPicPr>
          <p:cNvPr id="343061" name="Picture 21" descr="BEAR_02_2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78168" y="914401"/>
            <a:ext cx="4708632" cy="563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557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to know a neuron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en-US" dirty="0" smtClean="0"/>
              <a:t>Histology</a:t>
            </a:r>
          </a:p>
          <a:p>
            <a:r>
              <a:rPr lang="en-US" dirty="0" smtClean="0"/>
              <a:t>Camillo Golgi</a:t>
            </a:r>
          </a:p>
          <a:p>
            <a:pPr lvl="1"/>
            <a:r>
              <a:rPr lang="en-US" dirty="0" smtClean="0"/>
              <a:t>Golgi stain (silver staining)</a:t>
            </a:r>
          </a:p>
          <a:p>
            <a:r>
              <a:rPr lang="en-US" dirty="0" smtClean="0"/>
              <a:t>Santiago Ramon y </a:t>
            </a:r>
            <a:r>
              <a:rPr lang="en-US" dirty="0" err="1" smtClean="0"/>
              <a:t>Cajal</a:t>
            </a:r>
            <a:endParaRPr lang="en-US" dirty="0" smtClean="0"/>
          </a:p>
          <a:p>
            <a:pPr lvl="1"/>
            <a:r>
              <a:rPr lang="en-US" dirty="0" smtClean="0"/>
              <a:t>Neural circuitry</a:t>
            </a:r>
          </a:p>
          <a:p>
            <a:pPr lvl="1"/>
            <a:r>
              <a:rPr lang="en-US" dirty="0" smtClean="0"/>
              <a:t>Neurons communicate by contact, not a syncytium</a:t>
            </a:r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627" y="1371600"/>
            <a:ext cx="4493327" cy="5105400"/>
          </a:xfrm>
        </p:spPr>
      </p:pic>
    </p:spTree>
    <p:extLst>
      <p:ext uri="{BB962C8B-B14F-4D97-AF65-F5344CB8AC3E}">
        <p14:creationId xmlns:p14="http://schemas.microsoft.com/office/powerpoint/2010/main" val="72058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986" name="Rectangle 1026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The Prototypical Neuron</a:t>
            </a:r>
          </a:p>
        </p:txBody>
      </p:sp>
      <p:sp>
        <p:nvSpPr>
          <p:cNvPr id="297987" name="Rectangle 1027"/>
          <p:cNvSpPr>
            <a:spLocks noGrp="1" noChangeArrowheads="1"/>
          </p:cNvSpPr>
          <p:nvPr>
            <p:ph type="body" idx="1"/>
          </p:nvPr>
        </p:nvSpPr>
        <p:spPr>
          <a:xfrm>
            <a:off x="304800" y="775953"/>
            <a:ext cx="5486400" cy="4876800"/>
          </a:xfrm>
        </p:spPr>
        <p:txBody>
          <a:bodyPr/>
          <a:lstStyle/>
          <a:p>
            <a:r>
              <a:rPr lang="en-US" altLang="en-US" dirty="0"/>
              <a:t>The Nucleus</a:t>
            </a:r>
          </a:p>
          <a:p>
            <a:pPr lvl="1"/>
            <a:r>
              <a:rPr lang="en-US" altLang="en-US" dirty="0"/>
              <a:t>Gene expression</a:t>
            </a:r>
          </a:p>
          <a:p>
            <a:pPr lvl="1"/>
            <a:r>
              <a:rPr lang="en-US" altLang="en-US" dirty="0"/>
              <a:t>Transcription</a:t>
            </a:r>
          </a:p>
          <a:p>
            <a:pPr lvl="1"/>
            <a:r>
              <a:rPr lang="en-US" altLang="en-US" dirty="0"/>
              <a:t>RNA </a:t>
            </a:r>
            <a:r>
              <a:rPr lang="en-US" altLang="en-US" dirty="0" smtClean="0"/>
              <a:t>processing</a:t>
            </a:r>
          </a:p>
          <a:p>
            <a:pPr lvl="1"/>
            <a:r>
              <a:rPr lang="en-US" altLang="en-US" dirty="0" smtClean="0"/>
              <a:t>Protein Synthesis</a:t>
            </a:r>
            <a:endParaRPr lang="en-US" altLang="en-US" dirty="0"/>
          </a:p>
        </p:txBody>
      </p:sp>
      <p:pic>
        <p:nvPicPr>
          <p:cNvPr id="298024" name="Picture 1064" descr="BEAR_02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3562351"/>
            <a:ext cx="3429000" cy="2914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8025" name="Picture 1065" descr="BEAR_02_08a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0954" y="762001"/>
            <a:ext cx="3336159" cy="571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592065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41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2286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The Prototypical Neuron</a:t>
            </a:r>
          </a:p>
        </p:txBody>
      </p:sp>
      <p:sp>
        <p:nvSpPr>
          <p:cNvPr id="316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82839"/>
            <a:ext cx="5003800" cy="4279900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The Axon</a:t>
            </a:r>
          </a:p>
          <a:p>
            <a:pPr lvl="1"/>
            <a:r>
              <a:rPr lang="en-US" altLang="en-US" dirty="0"/>
              <a:t>Axon hillock (beginning)</a:t>
            </a:r>
          </a:p>
          <a:p>
            <a:pPr lvl="1"/>
            <a:r>
              <a:rPr lang="en-US" altLang="en-US" dirty="0"/>
              <a:t>Axon proper (middle)</a:t>
            </a:r>
          </a:p>
          <a:p>
            <a:pPr lvl="1"/>
            <a:r>
              <a:rPr lang="en-US" altLang="en-US" dirty="0"/>
              <a:t>Axon terminal (end)</a:t>
            </a:r>
          </a:p>
          <a:p>
            <a:r>
              <a:rPr lang="en-US" altLang="en-US" dirty="0"/>
              <a:t>Differences between axon and soma</a:t>
            </a:r>
          </a:p>
          <a:p>
            <a:pPr lvl="1"/>
            <a:r>
              <a:rPr lang="en-US" altLang="en-US" dirty="0"/>
              <a:t>ER does not extend into axon</a:t>
            </a:r>
          </a:p>
          <a:p>
            <a:pPr lvl="1"/>
            <a:r>
              <a:rPr lang="en-US" altLang="en-US" dirty="0"/>
              <a:t>Protein composition: Unique</a:t>
            </a:r>
          </a:p>
        </p:txBody>
      </p:sp>
      <p:sp>
        <p:nvSpPr>
          <p:cNvPr id="316423" name="Rectangle 7"/>
          <p:cNvSpPr>
            <a:spLocks noChangeArrowheads="1"/>
          </p:cNvSpPr>
          <p:nvPr/>
        </p:nvSpPr>
        <p:spPr bwMode="auto">
          <a:xfrm>
            <a:off x="3200400" y="1676400"/>
            <a:ext cx="914400" cy="914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US"/>
          </a:p>
        </p:txBody>
      </p:sp>
      <p:pic>
        <p:nvPicPr>
          <p:cNvPr id="316444" name="Picture 28" descr="BEAR_02_1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86400" y="760624"/>
            <a:ext cx="3292475" cy="5776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7342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42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6096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The Prototypical Neuron</a:t>
            </a:r>
          </a:p>
        </p:txBody>
      </p:sp>
      <p:sp>
        <p:nvSpPr>
          <p:cNvPr id="31744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981200"/>
            <a:ext cx="8229600" cy="4525963"/>
          </a:xfrm>
        </p:spPr>
        <p:txBody>
          <a:bodyPr/>
          <a:lstStyle/>
          <a:p>
            <a:r>
              <a:rPr lang="en-US" altLang="en-US" dirty="0"/>
              <a:t>The Axon</a:t>
            </a:r>
          </a:p>
          <a:p>
            <a:pPr lvl="1"/>
            <a:r>
              <a:rPr lang="en-US" altLang="en-US" dirty="0"/>
              <a:t>The Axon Terminal</a:t>
            </a:r>
          </a:p>
          <a:p>
            <a:pPr lvl="2"/>
            <a:r>
              <a:rPr lang="en-US" altLang="en-US" dirty="0"/>
              <a:t>Differences between the cytoplasm of axon terminal and axon </a:t>
            </a:r>
          </a:p>
          <a:p>
            <a:pPr lvl="3"/>
            <a:r>
              <a:rPr lang="en-US" altLang="en-US" dirty="0"/>
              <a:t>No microtubules in terminal</a:t>
            </a:r>
          </a:p>
          <a:p>
            <a:pPr lvl="3"/>
            <a:r>
              <a:rPr lang="en-US" altLang="en-US" dirty="0"/>
              <a:t>Presence of synaptic vesicles</a:t>
            </a:r>
          </a:p>
          <a:p>
            <a:pPr lvl="3"/>
            <a:r>
              <a:rPr lang="en-US" altLang="en-US" dirty="0"/>
              <a:t>Abundance of membrane proteins</a:t>
            </a:r>
          </a:p>
          <a:p>
            <a:pPr lvl="3"/>
            <a:r>
              <a:rPr lang="en-US" altLang="en-US" dirty="0"/>
              <a:t>Large number of mitochondria</a:t>
            </a:r>
          </a:p>
          <a:p>
            <a:pPr lvl="2">
              <a:buFontTx/>
              <a:buNone/>
            </a:pPr>
            <a:endParaRPr lang="en-US" altLang="en-US" dirty="0"/>
          </a:p>
        </p:txBody>
      </p:sp>
    </p:spTree>
    <p:extLst>
      <p:ext uri="{BB962C8B-B14F-4D97-AF65-F5344CB8AC3E}">
        <p14:creationId xmlns:p14="http://schemas.microsoft.com/office/powerpoint/2010/main" val="38584867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4633" name="Picture 25" descr="BEAR_02_1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2345761"/>
            <a:ext cx="3502025" cy="42074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461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The Prototypical Neuron</a:t>
            </a:r>
          </a:p>
        </p:txBody>
      </p:sp>
      <p:sp>
        <p:nvSpPr>
          <p:cNvPr id="32461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762000"/>
            <a:ext cx="8458200" cy="4876800"/>
          </a:xfrm>
        </p:spPr>
        <p:txBody>
          <a:bodyPr/>
          <a:lstStyle/>
          <a:p>
            <a:r>
              <a:rPr lang="en-US" altLang="en-US" dirty="0"/>
              <a:t>The Axon</a:t>
            </a:r>
          </a:p>
          <a:p>
            <a:pPr lvl="1"/>
            <a:r>
              <a:rPr lang="en-US" altLang="en-US" dirty="0" err="1"/>
              <a:t>Axoplasmic</a:t>
            </a:r>
            <a:r>
              <a:rPr lang="en-US" altLang="en-US" dirty="0"/>
              <a:t> transport</a:t>
            </a:r>
          </a:p>
          <a:p>
            <a:pPr lvl="1"/>
            <a:r>
              <a:rPr lang="en-US" altLang="en-US" dirty="0">
                <a:solidFill>
                  <a:srgbClr val="000000"/>
                </a:solidFill>
              </a:rPr>
              <a:t>Anterograde (soma to terminal) vs. Retrograde (terminal to soma) transport</a:t>
            </a:r>
          </a:p>
        </p:txBody>
      </p:sp>
    </p:spTree>
    <p:extLst>
      <p:ext uri="{BB962C8B-B14F-4D97-AF65-F5344CB8AC3E}">
        <p14:creationId xmlns:p14="http://schemas.microsoft.com/office/powerpoint/2010/main" val="3273203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514" name="Rectangle 2"/>
          <p:cNvSpPr>
            <a:spLocks noGrp="1" noChangeArrowheads="1"/>
          </p:cNvSpPr>
          <p:nvPr>
            <p:ph type="title"/>
          </p:nvPr>
        </p:nvSpPr>
        <p:spPr>
          <a:xfrm>
            <a:off x="417513" y="2286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The Prototypical Neuron</a:t>
            </a:r>
          </a:p>
        </p:txBody>
      </p:sp>
      <p:sp>
        <p:nvSpPr>
          <p:cNvPr id="3205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88691"/>
            <a:ext cx="3806231" cy="3872706"/>
          </a:xfrm>
        </p:spPr>
        <p:txBody>
          <a:bodyPr>
            <a:normAutofit fontScale="92500"/>
          </a:bodyPr>
          <a:lstStyle/>
          <a:p>
            <a:r>
              <a:rPr lang="en-US" altLang="en-US" dirty="0"/>
              <a:t>The Axon</a:t>
            </a:r>
          </a:p>
          <a:p>
            <a:pPr lvl="1"/>
            <a:r>
              <a:rPr lang="en-US" altLang="en-US" dirty="0"/>
              <a:t>Synapse</a:t>
            </a:r>
          </a:p>
          <a:p>
            <a:pPr lvl="2"/>
            <a:r>
              <a:rPr lang="en-US" altLang="en-US" dirty="0"/>
              <a:t>Synaptic transmission</a:t>
            </a:r>
          </a:p>
          <a:p>
            <a:pPr lvl="2"/>
            <a:r>
              <a:rPr lang="en-US" altLang="en-US" dirty="0"/>
              <a:t>Electrical-to-chemical-to-electrical transformation</a:t>
            </a:r>
          </a:p>
          <a:p>
            <a:pPr lvl="2"/>
            <a:r>
              <a:rPr lang="en-US" altLang="en-US" dirty="0"/>
              <a:t>Synaptic transmission dysfunction </a:t>
            </a:r>
          </a:p>
        </p:txBody>
      </p:sp>
      <p:pic>
        <p:nvPicPr>
          <p:cNvPr id="320540" name="Picture 28" descr="BEAR_02_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36431" y="1219200"/>
            <a:ext cx="4805957" cy="46116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598918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65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228600"/>
            <a:ext cx="8229600" cy="411162"/>
          </a:xfrm>
        </p:spPr>
        <p:txBody>
          <a:bodyPr>
            <a:normAutofit fontScale="90000"/>
          </a:bodyPr>
          <a:lstStyle/>
          <a:p>
            <a:r>
              <a:rPr lang="en-US" altLang="en-US" dirty="0"/>
              <a:t>The Prototypical Neuron</a:t>
            </a:r>
          </a:p>
        </p:txBody>
      </p:sp>
      <p:sp>
        <p:nvSpPr>
          <p:cNvPr id="326659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457200" y="1600200"/>
            <a:ext cx="3124200" cy="4525963"/>
          </a:xfrm>
        </p:spPr>
        <p:txBody>
          <a:bodyPr>
            <a:normAutofit/>
          </a:bodyPr>
          <a:lstStyle/>
          <a:p>
            <a:r>
              <a:rPr lang="en-US" altLang="en-US" dirty="0"/>
              <a:t>Dendrites</a:t>
            </a:r>
          </a:p>
          <a:p>
            <a:pPr lvl="1"/>
            <a:r>
              <a:rPr lang="en-US" altLang="en-US" dirty="0"/>
              <a:t>“Antennae” of neurons</a:t>
            </a:r>
          </a:p>
          <a:p>
            <a:pPr lvl="1"/>
            <a:r>
              <a:rPr lang="en-US" altLang="en-US" dirty="0"/>
              <a:t>Dendritic tree</a:t>
            </a:r>
          </a:p>
          <a:p>
            <a:pPr lvl="1"/>
            <a:r>
              <a:rPr lang="en-US" altLang="en-US" dirty="0"/>
              <a:t>Synapse - receptors</a:t>
            </a:r>
            <a:endParaRPr lang="en-US" altLang="en-US" dirty="0">
              <a:solidFill>
                <a:srgbClr val="FF0000"/>
              </a:solidFill>
            </a:endParaRPr>
          </a:p>
          <a:p>
            <a:pPr lvl="1"/>
            <a:r>
              <a:rPr lang="en-US" altLang="en-US" dirty="0"/>
              <a:t>Dendritic spines</a:t>
            </a:r>
          </a:p>
          <a:p>
            <a:pPr lvl="2"/>
            <a:r>
              <a:rPr lang="en-US" altLang="en-US" dirty="0"/>
              <a:t>Postsynaptic (receives signals from axon terminal)</a:t>
            </a:r>
          </a:p>
          <a:p>
            <a:pPr lvl="2">
              <a:buFontTx/>
              <a:buNone/>
            </a:pPr>
            <a:endParaRPr lang="en-US" altLang="en-US" dirty="0"/>
          </a:p>
        </p:txBody>
      </p:sp>
      <p:pic>
        <p:nvPicPr>
          <p:cNvPr id="3" name="Content Placeholder 2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2057400"/>
            <a:ext cx="5189479" cy="2906108"/>
          </a:xfrm>
        </p:spPr>
      </p:pic>
    </p:spTree>
    <p:extLst>
      <p:ext uri="{BB962C8B-B14F-4D97-AF65-F5344CB8AC3E}">
        <p14:creationId xmlns:p14="http://schemas.microsoft.com/office/powerpoint/2010/main" val="2874999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How do neurons communicate?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1"/>
            <a:ext cx="8077200" cy="1828800"/>
          </a:xfrm>
        </p:spPr>
        <p:txBody>
          <a:bodyPr/>
          <a:lstStyle/>
          <a:p>
            <a:r>
              <a:rPr lang="en-US" dirty="0" smtClean="0"/>
              <a:t>Electrical to chemical transmission</a:t>
            </a:r>
          </a:p>
          <a:p>
            <a:r>
              <a:rPr lang="en-US" dirty="0" smtClean="0"/>
              <a:t>Membrane dynamics</a:t>
            </a:r>
          </a:p>
          <a:p>
            <a:pPr lvl="1"/>
            <a:r>
              <a:rPr lang="en-US" dirty="0" smtClean="0"/>
              <a:t>Action potential vs. resting potential</a:t>
            </a:r>
            <a:endParaRPr lang="en-US" dirty="0"/>
          </a:p>
        </p:txBody>
      </p:sp>
      <p:pic>
        <p:nvPicPr>
          <p:cNvPr id="5" name="Picture 37" descr="BEAR_03_01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0" y="3048000"/>
            <a:ext cx="6248400" cy="3633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9420071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2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048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The Movement of Ions</a:t>
            </a:r>
          </a:p>
        </p:txBody>
      </p:sp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718690"/>
            <a:ext cx="5218113" cy="4079875"/>
          </a:xfrm>
        </p:spPr>
        <p:txBody>
          <a:bodyPr/>
          <a:lstStyle/>
          <a:p>
            <a:r>
              <a:rPr lang="en-GB" altLang="en-US" sz="2000" dirty="0"/>
              <a:t>Diffusion</a:t>
            </a:r>
          </a:p>
          <a:p>
            <a:pPr lvl="1"/>
            <a:r>
              <a:rPr lang="en-US" altLang="en-US" sz="2000" dirty="0"/>
              <a:t>Dissolved ions distribute evenly</a:t>
            </a:r>
          </a:p>
          <a:p>
            <a:pPr lvl="1"/>
            <a:r>
              <a:rPr lang="en-US" altLang="en-US" sz="2000" dirty="0"/>
              <a:t>Ions flow down concentration gradient when:</a:t>
            </a:r>
          </a:p>
          <a:p>
            <a:pPr lvl="2"/>
            <a:r>
              <a:rPr lang="en-US" altLang="en-US" sz="2000" dirty="0"/>
              <a:t>Channels permeable to specific ions</a:t>
            </a:r>
          </a:p>
          <a:p>
            <a:pPr lvl="2"/>
            <a:r>
              <a:rPr lang="en-US" altLang="en-US" sz="2000" dirty="0"/>
              <a:t>Concentration gradient across the membrane</a:t>
            </a:r>
            <a:endParaRPr lang="en-GB" altLang="en-US" sz="2000" dirty="0"/>
          </a:p>
        </p:txBody>
      </p:sp>
      <p:pic>
        <p:nvPicPr>
          <p:cNvPr id="302102" name="Picture 22" descr="BEAR_03_0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7401" y="964057"/>
            <a:ext cx="2590800" cy="5589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991969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130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2286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The Movements of Ions</a:t>
            </a:r>
          </a:p>
        </p:txBody>
      </p:sp>
      <p:sp>
        <p:nvSpPr>
          <p:cNvPr id="30413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524000"/>
            <a:ext cx="4394200" cy="4079875"/>
          </a:xfrm>
        </p:spPr>
        <p:txBody>
          <a:bodyPr/>
          <a:lstStyle/>
          <a:p>
            <a:r>
              <a:rPr lang="en-GB" altLang="en-US" dirty="0"/>
              <a:t>Electricity</a:t>
            </a:r>
          </a:p>
          <a:p>
            <a:pPr lvl="2"/>
            <a:r>
              <a:rPr lang="en-GB" altLang="en-US" dirty="0"/>
              <a:t>Electrical current influences ion movement</a:t>
            </a:r>
          </a:p>
          <a:p>
            <a:pPr lvl="2"/>
            <a:r>
              <a:rPr lang="en-GB" altLang="en-US" dirty="0"/>
              <a:t>Electrical conductance (g) and resistance (R); R = 1/g</a:t>
            </a:r>
          </a:p>
          <a:p>
            <a:pPr lvl="2"/>
            <a:r>
              <a:rPr lang="en-GB" altLang="en-US" dirty="0"/>
              <a:t>Electrical potential (voltage)</a:t>
            </a:r>
          </a:p>
        </p:txBody>
      </p:sp>
      <p:pic>
        <p:nvPicPr>
          <p:cNvPr id="304146" name="Picture 18" descr="BEAR_03_0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3600" y="1371600"/>
            <a:ext cx="4401048" cy="4724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69484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9" name="Rectangle 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Separation of Electrical Charges</a:t>
            </a:r>
          </a:p>
        </p:txBody>
      </p:sp>
      <p:sp>
        <p:nvSpPr>
          <p:cNvPr id="44040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457200" y="1295400"/>
            <a:ext cx="8229600" cy="4525963"/>
          </a:xfrm>
        </p:spPr>
        <p:txBody>
          <a:bodyPr/>
          <a:lstStyle/>
          <a:p>
            <a:r>
              <a:rPr lang="en-US" dirty="0"/>
              <a:t>Resting membrane potential is the electrical gradient between ECF and ICF</a:t>
            </a:r>
          </a:p>
        </p:txBody>
      </p:sp>
      <p:grpSp>
        <p:nvGrpSpPr>
          <p:cNvPr id="44046" name="Group 14"/>
          <p:cNvGrpSpPr>
            <a:grpSpLocks/>
          </p:cNvGrpSpPr>
          <p:nvPr/>
        </p:nvGrpSpPr>
        <p:grpSpPr bwMode="auto">
          <a:xfrm>
            <a:off x="1987550" y="2270125"/>
            <a:ext cx="5175250" cy="4364038"/>
            <a:chOff x="745" y="257"/>
            <a:chExt cx="4503" cy="3798"/>
          </a:xfrm>
        </p:grpSpPr>
        <p:pic>
          <p:nvPicPr>
            <p:cNvPr id="44041" name="Picture 9" descr="Sil5_0529Figureb-jLE                                           00282391Macintosh HD                   BF7DC75D: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8833" r="9836" b="-270"/>
            <a:stretch>
              <a:fillRect/>
            </a:stretch>
          </p:blipFill>
          <p:spPr bwMode="auto">
            <a:xfrm>
              <a:off x="745" y="311"/>
              <a:ext cx="4217" cy="370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4042" name="Rectangle 10"/>
            <p:cNvSpPr>
              <a:spLocks noChangeArrowheads="1"/>
            </p:cNvSpPr>
            <p:nvPr/>
          </p:nvSpPr>
          <p:spPr bwMode="auto">
            <a:xfrm>
              <a:off x="746" y="257"/>
              <a:ext cx="226" cy="21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</a:pPr>
              <a:r>
                <a:rPr lang="en-US" sz="1400">
                  <a:solidFill>
                    <a:srgbClr val="000000"/>
                  </a:solidFill>
                  <a:latin typeface="Arial Black" pitchFamily="34" charset="0"/>
                </a:rPr>
                <a:t>(b)</a:t>
              </a:r>
              <a:endParaRPr lang="en-US" sz="1400">
                <a:solidFill>
                  <a:schemeClr val="tx1"/>
                </a:solidFill>
              </a:endParaRPr>
            </a:p>
          </p:txBody>
        </p:sp>
        <p:sp>
          <p:nvSpPr>
            <p:cNvPr id="44043" name="Rectangle 11"/>
            <p:cNvSpPr>
              <a:spLocks noChangeArrowheads="1"/>
            </p:cNvSpPr>
            <p:nvPr/>
          </p:nvSpPr>
          <p:spPr bwMode="auto">
            <a:xfrm>
              <a:off x="958" y="285"/>
              <a:ext cx="4290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 Cell and solution in chemical and electrical disequilbrium.</a:t>
              </a:r>
              <a:endParaRPr lang="en-US" sz="1400" b="1">
                <a:solidFill>
                  <a:schemeClr val="tx1"/>
                </a:solidFill>
              </a:endParaRPr>
            </a:p>
          </p:txBody>
        </p:sp>
        <p:sp>
          <p:nvSpPr>
            <p:cNvPr id="44044" name="Rectangle 12"/>
            <p:cNvSpPr>
              <a:spLocks noChangeArrowheads="1"/>
            </p:cNvSpPr>
            <p:nvPr/>
          </p:nvSpPr>
          <p:spPr bwMode="auto">
            <a:xfrm>
              <a:off x="1485" y="3870"/>
              <a:ext cx="1242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Intracellular fluid</a:t>
              </a:r>
              <a:endParaRPr lang="en-US" sz="1400" b="1">
                <a:solidFill>
                  <a:schemeClr val="tx1"/>
                </a:solidFill>
              </a:endParaRPr>
            </a:p>
          </p:txBody>
        </p:sp>
        <p:sp>
          <p:nvSpPr>
            <p:cNvPr id="44045" name="Rectangle 13"/>
            <p:cNvSpPr>
              <a:spLocks noChangeArrowheads="1"/>
            </p:cNvSpPr>
            <p:nvPr/>
          </p:nvSpPr>
          <p:spPr bwMode="auto">
            <a:xfrm>
              <a:off x="3310" y="3870"/>
              <a:ext cx="1294" cy="18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pPr eaLnBrk="0" hangingPunct="0">
                <a:lnSpc>
                  <a:spcPct val="100000"/>
                </a:lnSpc>
              </a:pPr>
              <a:r>
                <a:rPr lang="en-US" sz="1400" b="1">
                  <a:solidFill>
                    <a:srgbClr val="000000"/>
                  </a:solidFill>
                </a:rPr>
                <a:t>Extracellular fluid</a:t>
              </a:r>
              <a:endParaRPr lang="en-US" sz="1400" b="1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18355982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7378" name="Rectangle 2"/>
          <p:cNvSpPr>
            <a:spLocks noGrp="1" noChangeArrowheads="1"/>
          </p:cNvSpPr>
          <p:nvPr>
            <p:ph type="title"/>
          </p:nvPr>
        </p:nvSpPr>
        <p:spPr>
          <a:xfrm>
            <a:off x="381000" y="381000"/>
            <a:ext cx="8524875" cy="768350"/>
          </a:xfrm>
        </p:spPr>
        <p:txBody>
          <a:bodyPr>
            <a:normAutofit/>
          </a:bodyPr>
          <a:lstStyle/>
          <a:p>
            <a:r>
              <a:rPr lang="en-GB" altLang="en-US" dirty="0" smtClean="0"/>
              <a:t>The </a:t>
            </a:r>
            <a:r>
              <a:rPr lang="en-GB" altLang="en-US" dirty="0"/>
              <a:t>Resting Membrane Potential </a:t>
            </a:r>
          </a:p>
        </p:txBody>
      </p:sp>
      <p:pic>
        <p:nvPicPr>
          <p:cNvPr id="4" name="Picture 20" descr="BEAR_03_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639"/>
          <a:stretch>
            <a:fillRect/>
          </a:stretch>
        </p:blipFill>
        <p:spPr bwMode="auto">
          <a:xfrm>
            <a:off x="4839834" y="1524000"/>
            <a:ext cx="3983491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573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600200"/>
            <a:ext cx="4876800" cy="5105400"/>
          </a:xfrm>
        </p:spPr>
        <p:txBody>
          <a:bodyPr/>
          <a:lstStyle/>
          <a:p>
            <a:pPr>
              <a:lnSpc>
                <a:spcPct val="80000"/>
              </a:lnSpc>
            </a:pPr>
            <a:r>
              <a:rPr lang="en-GB" altLang="en-US" sz="2000" dirty="0"/>
              <a:t>Equilibrium Potentials </a:t>
            </a:r>
            <a:endParaRPr lang="en-GB" altLang="en-US" sz="2000" dirty="0" smtClean="0"/>
          </a:p>
          <a:p>
            <a:pPr lvl="1">
              <a:lnSpc>
                <a:spcPct val="80000"/>
              </a:lnSpc>
            </a:pPr>
            <a:r>
              <a:rPr lang="en-US" altLang="en-US" sz="1600" dirty="0" smtClean="0"/>
              <a:t>Four </a:t>
            </a:r>
            <a:r>
              <a:rPr lang="en-US" altLang="en-US" sz="1600" dirty="0"/>
              <a:t>important points</a:t>
            </a:r>
          </a:p>
          <a:p>
            <a:pPr marL="137160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sz="2000" dirty="0"/>
              <a:t>Large changes in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m</a:t>
            </a:r>
            <a:endParaRPr lang="en-US" altLang="en-US" sz="2000" baseline="-25000" dirty="0"/>
          </a:p>
          <a:p>
            <a:pPr lvl="3">
              <a:lnSpc>
                <a:spcPct val="80000"/>
              </a:lnSpc>
            </a:pPr>
            <a:r>
              <a:rPr lang="en-US" altLang="en-US" sz="2000" dirty="0"/>
              <a:t> Minuscule changes in ionic </a:t>
            </a:r>
            <a:r>
              <a:rPr lang="en-US" altLang="en-US" sz="2000" dirty="0" smtClean="0"/>
              <a:t>concentrations</a:t>
            </a:r>
          </a:p>
          <a:p>
            <a:pPr lvl="3">
              <a:lnSpc>
                <a:spcPct val="80000"/>
              </a:lnSpc>
            </a:pPr>
            <a:endParaRPr lang="en-US" altLang="en-US" sz="2000" dirty="0"/>
          </a:p>
          <a:p>
            <a:pPr marL="137160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sz="2000" dirty="0"/>
              <a:t>Net difference in electrical </a:t>
            </a:r>
            <a:r>
              <a:rPr lang="en-US" altLang="en-US" sz="2000" dirty="0" smtClean="0"/>
              <a:t>charge</a:t>
            </a:r>
            <a:endParaRPr lang="en-US" altLang="en-US" sz="2000" dirty="0"/>
          </a:p>
          <a:p>
            <a:pPr lvl="3">
              <a:lnSpc>
                <a:spcPct val="80000"/>
              </a:lnSpc>
            </a:pPr>
            <a:r>
              <a:rPr lang="en-US" altLang="en-US" sz="2000" dirty="0"/>
              <a:t>Inside and outside membrane </a:t>
            </a:r>
            <a:r>
              <a:rPr lang="en-US" altLang="en-US" sz="2000" dirty="0" smtClean="0"/>
              <a:t>surface</a:t>
            </a:r>
          </a:p>
          <a:p>
            <a:pPr lvl="3">
              <a:lnSpc>
                <a:spcPct val="80000"/>
              </a:lnSpc>
            </a:pPr>
            <a:endParaRPr lang="en-US" altLang="en-US" sz="2000" dirty="0"/>
          </a:p>
          <a:p>
            <a:pPr marL="137160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sz="2000" dirty="0"/>
              <a:t>Rate of movement of ions across </a:t>
            </a:r>
            <a:r>
              <a:rPr lang="en-US" altLang="en-US" sz="2000" dirty="0" smtClean="0"/>
              <a:t>membrane</a:t>
            </a:r>
            <a:endParaRPr lang="en-US" altLang="en-US" sz="2000" dirty="0"/>
          </a:p>
          <a:p>
            <a:pPr lvl="3">
              <a:lnSpc>
                <a:spcPct val="80000"/>
              </a:lnSpc>
            </a:pPr>
            <a:r>
              <a:rPr lang="en-US" altLang="en-US" sz="2000" dirty="0"/>
              <a:t>Proportional </a:t>
            </a:r>
            <a:r>
              <a:rPr lang="en-US" altLang="en-US" sz="2000" dirty="0" err="1"/>
              <a:t>V</a:t>
            </a:r>
            <a:r>
              <a:rPr lang="en-US" altLang="en-US" sz="2000" baseline="-25000" dirty="0" err="1"/>
              <a:t>m</a:t>
            </a:r>
            <a:r>
              <a:rPr lang="en-US" altLang="en-US" sz="2000" dirty="0"/>
              <a:t> – </a:t>
            </a:r>
            <a:r>
              <a:rPr lang="en-US" altLang="en-US" sz="2000" dirty="0" err="1" smtClean="0"/>
              <a:t>E</a:t>
            </a:r>
            <a:r>
              <a:rPr lang="en-US" altLang="en-US" sz="2000" baseline="-25000" dirty="0" err="1" smtClean="0"/>
              <a:t>ion</a:t>
            </a:r>
            <a:endParaRPr lang="en-US" altLang="en-US" sz="2000" baseline="-25000" dirty="0" smtClean="0"/>
          </a:p>
          <a:p>
            <a:pPr lvl="3">
              <a:lnSpc>
                <a:spcPct val="80000"/>
              </a:lnSpc>
            </a:pPr>
            <a:endParaRPr lang="en-US" altLang="en-US" sz="2000" baseline="-25000" dirty="0"/>
          </a:p>
          <a:p>
            <a:pPr marL="1371600" lvl="2" indent="-457200">
              <a:lnSpc>
                <a:spcPct val="80000"/>
              </a:lnSpc>
              <a:buFont typeface="+mj-lt"/>
              <a:buAutoNum type="arabicPeriod"/>
            </a:pPr>
            <a:r>
              <a:rPr lang="en-US" altLang="en-US" sz="2000" dirty="0"/>
              <a:t>Concentration difference known: Equilibrium potential can be calculated</a:t>
            </a:r>
            <a:endParaRPr lang="en-GB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08170283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Altering Membrane Permeability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Gated ion channels alternate between open and closed states</a:t>
            </a:r>
          </a:p>
          <a:p>
            <a:pPr lvl="1"/>
            <a:r>
              <a:rPr lang="en-US" dirty="0" smtClean="0"/>
              <a:t>Na</a:t>
            </a:r>
            <a:r>
              <a:rPr lang="en-US" baseline="30000" dirty="0" smtClean="0"/>
              <a:t>+</a:t>
            </a:r>
          </a:p>
          <a:p>
            <a:pPr lvl="1"/>
            <a:r>
              <a:rPr lang="en-US" dirty="0" smtClean="0"/>
              <a:t>K</a:t>
            </a:r>
            <a:r>
              <a:rPr lang="en-US" baseline="30000" dirty="0" smtClean="0"/>
              <a:t>+</a:t>
            </a:r>
          </a:p>
          <a:p>
            <a:pPr lvl="1"/>
            <a:r>
              <a:rPr lang="en-US" dirty="0" smtClean="0"/>
              <a:t>Ca</a:t>
            </a:r>
            <a:r>
              <a:rPr lang="en-US" baseline="30000" dirty="0" smtClean="0"/>
              <a:t>2+</a:t>
            </a:r>
          </a:p>
          <a:p>
            <a:pPr lvl="1"/>
            <a:r>
              <a:rPr lang="en-US" dirty="0" err="1" smtClean="0"/>
              <a:t>Cl</a:t>
            </a:r>
            <a:r>
              <a:rPr lang="en-US" baseline="30000" dirty="0" smtClean="0"/>
              <a:t>-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53000" y="2209800"/>
            <a:ext cx="3362325" cy="4286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18184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506" name="Rectangle 18"/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229600" cy="715962"/>
          </a:xfrm>
        </p:spPr>
        <p:txBody>
          <a:bodyPr>
            <a:normAutofit fontScale="90000"/>
          </a:bodyPr>
          <a:lstStyle/>
          <a:p>
            <a:r>
              <a:rPr lang="en-US" dirty="0"/>
              <a:t>Electrical Signals: Graded Potentials</a:t>
            </a:r>
          </a:p>
        </p:txBody>
      </p:sp>
      <p:sp>
        <p:nvSpPr>
          <p:cNvPr id="63507" name="Rectangle 19"/>
          <p:cNvSpPr>
            <a:spLocks noGrp="1" noChangeArrowheads="1"/>
          </p:cNvSpPr>
          <p:nvPr>
            <p:ph type="body" idx="1"/>
          </p:nvPr>
        </p:nvSpPr>
        <p:spPr>
          <a:xfrm>
            <a:off x="457200" y="1219200"/>
            <a:ext cx="3581400" cy="5410200"/>
          </a:xfrm>
        </p:spPr>
        <p:txBody>
          <a:bodyPr/>
          <a:lstStyle/>
          <a:p>
            <a:r>
              <a:rPr lang="en-US"/>
              <a:t>Graded potentials decrease in strength as they spread out from the point of origin </a:t>
            </a:r>
          </a:p>
        </p:txBody>
      </p:sp>
      <p:pic>
        <p:nvPicPr>
          <p:cNvPr id="63508" name="Picture 20" descr="figure_08_07_labeled.jpg                                       0019AAF4ServDisk_05                    BE4022FB: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32" b="5653"/>
          <a:stretch>
            <a:fillRect/>
          </a:stretch>
        </p:blipFill>
        <p:spPr bwMode="auto">
          <a:xfrm>
            <a:off x="4116388" y="1143000"/>
            <a:ext cx="4876800" cy="5294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268778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Graded Potentials Lose Strength Over Distances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Current leak-some of the positive ions leak back across the membrane</a:t>
            </a:r>
          </a:p>
          <a:p>
            <a:r>
              <a:rPr lang="en-US" dirty="0" smtClean="0"/>
              <a:t>Cytoplasmic resistance (Axial Resistance)</a:t>
            </a:r>
          </a:p>
          <a:p>
            <a:pPr lvl="1"/>
            <a:r>
              <a:rPr lang="en-US" dirty="0" smtClean="0"/>
              <a:t>A graded potential will travel along a </a:t>
            </a:r>
            <a:r>
              <a:rPr lang="en-US" dirty="0" err="1" smtClean="0"/>
              <a:t>neurite</a:t>
            </a:r>
            <a:r>
              <a:rPr lang="en-US" dirty="0" smtClean="0"/>
              <a:t> via passive conduction</a:t>
            </a:r>
          </a:p>
          <a:p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47800" y="4656151"/>
            <a:ext cx="2057400" cy="9124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3733800"/>
            <a:ext cx="3924300" cy="29693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303204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08-28_temporalsumation_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400" y="939800"/>
            <a:ext cx="8578850" cy="4986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691837" y="355025"/>
            <a:ext cx="37539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 smtClean="0"/>
              <a:t>Temporal Summation</a:t>
            </a:r>
            <a:endParaRPr lang="en-US" sz="3200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9349393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7746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Properties of the Action Potential</a:t>
            </a:r>
          </a:p>
        </p:txBody>
      </p:sp>
      <p:sp>
        <p:nvSpPr>
          <p:cNvPr id="28774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5112" y="1524000"/>
            <a:ext cx="8613775" cy="4279900"/>
          </a:xfrm>
        </p:spPr>
        <p:txBody>
          <a:bodyPr/>
          <a:lstStyle/>
          <a:p>
            <a:r>
              <a:rPr lang="en-GB" altLang="en-US" dirty="0"/>
              <a:t>The Ups and Downs of an Action Potential</a:t>
            </a:r>
          </a:p>
          <a:p>
            <a:pPr lvl="1"/>
            <a:r>
              <a:rPr lang="en-GB" altLang="en-US" dirty="0"/>
              <a:t>Oscilloscope to visualize an AP</a:t>
            </a:r>
          </a:p>
          <a:p>
            <a:pPr lvl="2"/>
            <a:r>
              <a:rPr lang="en-GB" altLang="en-US" dirty="0"/>
              <a:t>Rising phase, overshoot, falling phase, and undershoot</a:t>
            </a:r>
          </a:p>
          <a:p>
            <a:pPr>
              <a:buFontTx/>
              <a:buNone/>
            </a:pPr>
            <a:endParaRPr lang="en-GB" altLang="en-US" dirty="0">
              <a:solidFill>
                <a:srgbClr val="FF0000"/>
              </a:solidFill>
            </a:endParaRPr>
          </a:p>
          <a:p>
            <a:pPr lvl="1"/>
            <a:endParaRPr lang="en-GB" altLang="en-US" dirty="0"/>
          </a:p>
        </p:txBody>
      </p:sp>
      <p:pic>
        <p:nvPicPr>
          <p:cNvPr id="287761" name="Picture 17" descr="BEAR_04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7054" y="3200400"/>
            <a:ext cx="6773229" cy="33686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340524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08-09_actionpotential_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300" y="228600"/>
            <a:ext cx="7896225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6868" name="TextBox 1"/>
          <p:cNvSpPr txBox="1">
            <a:spLocks noChangeArrowheads="1"/>
          </p:cNvSpPr>
          <p:nvPr/>
        </p:nvSpPr>
        <p:spPr bwMode="auto">
          <a:xfrm>
            <a:off x="2209800" y="1066800"/>
            <a:ext cx="67056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b="1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="1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="1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="1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sz="1400"/>
              <a:t>This shows one section of membrane during an Action Potential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3459446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5659" name="Picture 27" descr="BEAR_04_1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450493"/>
            <a:ext cx="3200400" cy="61408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1" descr="BEAR_04_11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1000" y="2133600"/>
            <a:ext cx="4022725" cy="38830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4648200" y="1600200"/>
            <a:ext cx="337489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 smtClean="0"/>
              <a:t>Propagation of the AP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26443751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274" name="Picture 2" descr="08-17_axondiameter_l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28600"/>
            <a:ext cx="8531225" cy="63992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252291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826" name="Rectangle 2"/>
          <p:cNvSpPr>
            <a:spLocks noGrp="1" noChangeArrowheads="1"/>
          </p:cNvSpPr>
          <p:nvPr>
            <p:ph type="title"/>
          </p:nvPr>
        </p:nvSpPr>
        <p:spPr>
          <a:xfrm>
            <a:off x="308768" y="3048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Action Potential Conduction</a:t>
            </a:r>
          </a:p>
        </p:txBody>
      </p:sp>
      <p:sp>
        <p:nvSpPr>
          <p:cNvPr id="333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143000"/>
            <a:ext cx="7772400" cy="2514600"/>
          </a:xfrm>
        </p:spPr>
        <p:txBody>
          <a:bodyPr/>
          <a:lstStyle/>
          <a:p>
            <a:r>
              <a:rPr lang="en-GB" altLang="en-US" sz="2000" dirty="0"/>
              <a:t>Factors Influencing Conduction Velocity</a:t>
            </a:r>
          </a:p>
          <a:p>
            <a:pPr lvl="1"/>
            <a:r>
              <a:rPr lang="en-GB" altLang="en-US" sz="2000" dirty="0"/>
              <a:t>Myelin: Layers of myelin sheath facilitate current flow</a:t>
            </a:r>
          </a:p>
          <a:p>
            <a:pPr lvl="2"/>
            <a:r>
              <a:rPr lang="en-GB" altLang="en-US" sz="2000" dirty="0" err="1"/>
              <a:t>Myelinating</a:t>
            </a:r>
            <a:r>
              <a:rPr lang="en-GB" altLang="en-US" sz="2000" dirty="0"/>
              <a:t> cells</a:t>
            </a:r>
          </a:p>
          <a:p>
            <a:pPr lvl="3"/>
            <a:r>
              <a:rPr lang="en-GB" altLang="en-US" sz="2000" dirty="0"/>
              <a:t>Schwann cells in the PNS</a:t>
            </a:r>
          </a:p>
          <a:p>
            <a:pPr lvl="3"/>
            <a:r>
              <a:rPr lang="en-GB" altLang="en-US" sz="2000" dirty="0"/>
              <a:t>Oligodendroglia in CNS</a:t>
            </a:r>
          </a:p>
          <a:p>
            <a:pPr lvl="2">
              <a:buFontTx/>
              <a:buNone/>
            </a:pPr>
            <a:endParaRPr lang="en-GB" altLang="en-US" sz="2000" dirty="0">
              <a:solidFill>
                <a:srgbClr val="FF0000"/>
              </a:solidFill>
            </a:endParaRPr>
          </a:p>
          <a:p>
            <a:pPr lvl="2"/>
            <a:endParaRPr lang="en-GB" altLang="en-US" sz="2000" dirty="0"/>
          </a:p>
        </p:txBody>
      </p:sp>
      <p:pic>
        <p:nvPicPr>
          <p:cNvPr id="333839" name="Picture 15" descr="BEAR_04_1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428999"/>
            <a:ext cx="6505062" cy="3160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213598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46" name="Picture 6" descr="BEAR_05_02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5750" y="1244600"/>
            <a:ext cx="8570913" cy="53530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6406" y="152400"/>
            <a:ext cx="8229600" cy="939800"/>
          </a:xfrm>
        </p:spPr>
        <p:txBody>
          <a:bodyPr>
            <a:normAutofit/>
          </a:bodyPr>
          <a:lstStyle/>
          <a:p>
            <a:r>
              <a:rPr lang="en-US" sz="3600" dirty="0" smtClean="0"/>
              <a:t>Typical Neuron to Neuron Communication</a:t>
            </a:r>
            <a:endParaRPr lang="en-US" sz="3600" dirty="0"/>
          </a:p>
        </p:txBody>
      </p:sp>
    </p:spTree>
    <p:extLst>
      <p:ext uri="{BB962C8B-B14F-4D97-AF65-F5344CB8AC3E}">
        <p14:creationId xmlns:p14="http://schemas.microsoft.com/office/powerpoint/2010/main" val="193187955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4" descr="BEAR_05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999" y="2209800"/>
            <a:ext cx="7017355" cy="44481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816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514600" y="1600201"/>
            <a:ext cx="6172200" cy="2362200"/>
          </a:xfrm>
        </p:spPr>
        <p:txBody>
          <a:bodyPr>
            <a:normAutofit fontScale="85000" lnSpcReduction="10000"/>
          </a:bodyPr>
          <a:lstStyle/>
          <a:p>
            <a:r>
              <a:rPr lang="en-GB" altLang="en-US" dirty="0"/>
              <a:t>Electrical Synapses</a:t>
            </a:r>
          </a:p>
          <a:p>
            <a:pPr lvl="1"/>
            <a:r>
              <a:rPr lang="en-GB" altLang="en-US" dirty="0"/>
              <a:t>Gap junction</a:t>
            </a:r>
          </a:p>
          <a:p>
            <a:pPr lvl="2"/>
            <a:r>
              <a:rPr lang="en-GB" altLang="en-US" dirty="0"/>
              <a:t>Channel</a:t>
            </a:r>
          </a:p>
          <a:p>
            <a:pPr lvl="3"/>
            <a:r>
              <a:rPr lang="en-GB" altLang="en-US" dirty="0" err="1"/>
              <a:t>Connexon</a:t>
            </a:r>
            <a:r>
              <a:rPr lang="en-GB" altLang="en-US" dirty="0"/>
              <a:t>- formed by six </a:t>
            </a:r>
            <a:r>
              <a:rPr lang="en-GB" altLang="en-US" dirty="0" err="1"/>
              <a:t>connexins</a:t>
            </a:r>
            <a:endParaRPr lang="en-GB" altLang="en-US" dirty="0"/>
          </a:p>
          <a:p>
            <a:pPr lvl="1"/>
            <a:r>
              <a:rPr lang="en-GB" altLang="en-US" dirty="0"/>
              <a:t>Cells are said to be “electrically coupled”</a:t>
            </a:r>
          </a:p>
          <a:p>
            <a:pPr lvl="2"/>
            <a:r>
              <a:rPr lang="en-GB" altLang="en-US" dirty="0"/>
              <a:t>Flow of ions from cytoplasm to cytoplasm</a:t>
            </a:r>
          </a:p>
          <a:p>
            <a:pPr lvl="2">
              <a:buFontTx/>
              <a:buNone/>
            </a:pPr>
            <a:endParaRPr lang="en-GB" altLang="en-US" dirty="0"/>
          </a:p>
        </p:txBody>
      </p:sp>
      <p:sp>
        <p:nvSpPr>
          <p:cNvPr id="281610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 lIns="91440" tIns="45720" rIns="91440" bIns="45720" anchor="t"/>
          <a:lstStyle/>
          <a:p>
            <a:r>
              <a:rPr lang="en-GB" altLang="en-US"/>
              <a:t>Types of Synapses</a:t>
            </a:r>
          </a:p>
        </p:txBody>
      </p:sp>
    </p:spTree>
    <p:extLst>
      <p:ext uri="{BB962C8B-B14F-4D97-AF65-F5344CB8AC3E}">
        <p14:creationId xmlns:p14="http://schemas.microsoft.com/office/powerpoint/2010/main" val="450109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9794" name="Rectangle 2"/>
          <p:cNvSpPr>
            <a:spLocks noGrp="1" noChangeArrowheads="1"/>
          </p:cNvSpPr>
          <p:nvPr>
            <p:ph type="title"/>
          </p:nvPr>
        </p:nvSpPr>
        <p:spPr>
          <a:xfrm>
            <a:off x="401637" y="533400"/>
            <a:ext cx="8524875" cy="384175"/>
          </a:xfrm>
        </p:spPr>
        <p:txBody>
          <a:bodyPr>
            <a:normAutofit fontScale="90000"/>
          </a:bodyPr>
          <a:lstStyle/>
          <a:p>
            <a:r>
              <a:rPr lang="en-GB" altLang="en-US" dirty="0" smtClean="0"/>
              <a:t>Chemical Synapses</a:t>
            </a:r>
            <a:endParaRPr lang="en-GB" altLang="en-US" dirty="0"/>
          </a:p>
        </p:txBody>
      </p:sp>
      <p:sp>
        <p:nvSpPr>
          <p:cNvPr id="289797" name="Text Box 5"/>
          <p:cNvSpPr txBox="1">
            <a:spLocks noChangeArrowheads="1"/>
          </p:cNvSpPr>
          <p:nvPr/>
        </p:nvSpPr>
        <p:spPr bwMode="auto">
          <a:xfrm>
            <a:off x="4572000" y="3244850"/>
            <a:ext cx="1841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endParaRPr lang="en-US" altLang="en-US" sz="1800"/>
          </a:p>
        </p:txBody>
      </p:sp>
      <p:pic>
        <p:nvPicPr>
          <p:cNvPr id="7" name="Picture 10" descr="\\impelsysmc17\Bear\Images 4 PPT\re-sized\BEAR_05_04.tif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29100" y="1447800"/>
            <a:ext cx="4762500" cy="5114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9812" name="Picture 20" descr="BEAR_05_0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6044" y="1813718"/>
            <a:ext cx="4595813" cy="4383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59260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5938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381000"/>
            <a:ext cx="8524875" cy="768350"/>
          </a:xfrm>
        </p:spPr>
        <p:txBody>
          <a:bodyPr>
            <a:normAutofit fontScale="90000"/>
          </a:bodyPr>
          <a:lstStyle/>
          <a:p>
            <a:r>
              <a:rPr lang="en-GB" altLang="en-US" dirty="0"/>
              <a:t>Principles of Chemical Synaptic Transmission</a:t>
            </a:r>
          </a:p>
        </p:txBody>
      </p:sp>
      <p:sp>
        <p:nvSpPr>
          <p:cNvPr id="29593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1524000"/>
            <a:ext cx="8305800" cy="2971800"/>
          </a:xfrm>
        </p:spPr>
        <p:txBody>
          <a:bodyPr>
            <a:normAutofit/>
          </a:bodyPr>
          <a:lstStyle/>
          <a:p>
            <a:pPr>
              <a:lnSpc>
                <a:spcPct val="80000"/>
              </a:lnSpc>
            </a:pPr>
            <a:r>
              <a:rPr lang="en-GB" altLang="en-US" sz="2000" dirty="0"/>
              <a:t>Basic Steps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Neurotransmitter synthesis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Load neurotransmitter into synaptic vesicles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Vesicles fuse to presynaptic terminal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Neurotransmitter spills into synaptic cleft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Binds to postsynaptic receptors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Biochemical/Electrical response elicited in postsynaptic cell</a:t>
            </a:r>
          </a:p>
          <a:p>
            <a:pPr lvl="1">
              <a:lnSpc>
                <a:spcPct val="80000"/>
              </a:lnSpc>
            </a:pPr>
            <a:r>
              <a:rPr lang="en-GB" altLang="en-US" sz="2000" dirty="0"/>
              <a:t>Removal of neurotransmitter from synaptic cleft</a:t>
            </a:r>
          </a:p>
          <a:p>
            <a:pPr lvl="1">
              <a:lnSpc>
                <a:spcPct val="80000"/>
              </a:lnSpc>
            </a:pPr>
            <a:endParaRPr lang="en-GB" altLang="en-US" sz="2000" dirty="0">
              <a:solidFill>
                <a:srgbClr val="FF0000"/>
              </a:solidFill>
            </a:endParaRPr>
          </a:p>
          <a:p>
            <a:pPr>
              <a:lnSpc>
                <a:spcPct val="80000"/>
              </a:lnSpc>
              <a:buFontTx/>
              <a:buNone/>
            </a:pPr>
            <a:endParaRPr lang="en-GB" altLang="en-US" sz="2000" dirty="0"/>
          </a:p>
          <a:p>
            <a:pPr lvl="1">
              <a:lnSpc>
                <a:spcPct val="80000"/>
              </a:lnSpc>
              <a:buFontTx/>
              <a:buNone/>
            </a:pPr>
            <a:endParaRPr lang="en-GB" altLang="en-US" sz="18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7400" y="4038600"/>
            <a:ext cx="5080000" cy="2514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24629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08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64318" y="1295400"/>
            <a:ext cx="8613775" cy="4279900"/>
          </a:xfrm>
        </p:spPr>
        <p:txBody>
          <a:bodyPr/>
          <a:lstStyle/>
          <a:p>
            <a:r>
              <a:rPr lang="en-GB" altLang="en-US" sz="2400" dirty="0"/>
              <a:t>Neurotransmitter Release</a:t>
            </a:r>
          </a:p>
          <a:p>
            <a:pPr lvl="1"/>
            <a:r>
              <a:rPr lang="en-GB" altLang="en-US" sz="2400" dirty="0"/>
              <a:t>Exocytosis: Process by which vesicles release their contents</a:t>
            </a:r>
          </a:p>
          <a:p>
            <a:pPr lvl="1">
              <a:buFontTx/>
              <a:buNone/>
            </a:pPr>
            <a:endParaRPr lang="en-GB" altLang="en-US" sz="2000" dirty="0"/>
          </a:p>
        </p:txBody>
      </p:sp>
      <p:sp>
        <p:nvSpPr>
          <p:cNvPr id="302093" name="Rectangle 13"/>
          <p:cNvSpPr>
            <a:spLocks noGrp="1" noChangeArrowheads="1"/>
          </p:cNvSpPr>
          <p:nvPr>
            <p:ph type="title"/>
          </p:nvPr>
        </p:nvSpPr>
        <p:spPr>
          <a:xfrm>
            <a:off x="308768" y="457200"/>
            <a:ext cx="8524875" cy="388938"/>
          </a:xfrm>
          <a:noFill/>
          <a:ln/>
        </p:spPr>
        <p:txBody>
          <a:bodyPr lIns="91440" tIns="45720" rIns="91440" bIns="45720" anchor="t">
            <a:normAutofit fontScale="90000"/>
          </a:bodyPr>
          <a:lstStyle/>
          <a:p>
            <a:r>
              <a:rPr lang="en-GB" altLang="en-US" dirty="0" smtClean="0"/>
              <a:t>Chemical </a:t>
            </a:r>
            <a:r>
              <a:rPr lang="en-GB" altLang="en-US" dirty="0"/>
              <a:t>Synaptic Transmission</a:t>
            </a:r>
          </a:p>
        </p:txBody>
      </p:sp>
      <p:pic>
        <p:nvPicPr>
          <p:cNvPr id="302108" name="Picture 28" descr="BEAR_05_1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209800"/>
            <a:ext cx="6712598" cy="42767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7489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sil4-\sil4_08_jpegs\1\08-28_temporalsumation_l.jpg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sil4-\sil4_08_jpegs\1\08-09_actionpotential_l.jpg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IW_IMAGE_TITLE" val="c:\my documents\gtk_ppt\sil4-\sil4_08_jpegs\1\08-17_axondiameter_l.jpg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2018</TotalTime>
  <Words>926</Words>
  <Application>Microsoft Office PowerPoint</Application>
  <PresentationFormat>On-screen Show (4:3)</PresentationFormat>
  <Paragraphs>241</Paragraphs>
  <Slides>45</Slides>
  <Notes>34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45</vt:i4>
      </vt:variant>
    </vt:vector>
  </HeadingPairs>
  <TitlesOfParts>
    <vt:vector size="50" baseType="lpstr">
      <vt:lpstr>ＭＳ Ｐゴシック</vt:lpstr>
      <vt:lpstr>Arial</vt:lpstr>
      <vt:lpstr>Arial Black</vt:lpstr>
      <vt:lpstr>Calibri</vt:lpstr>
      <vt:lpstr>Office Theme</vt:lpstr>
      <vt:lpstr>Introduction to Neuroscience</vt:lpstr>
      <vt:lpstr>The Nervous System</vt:lpstr>
      <vt:lpstr>PowerPoint Presentation</vt:lpstr>
      <vt:lpstr>Diversity Amongst Species</vt:lpstr>
      <vt:lpstr>Central Nervous System</vt:lpstr>
      <vt:lpstr>PowerPoint Presentation</vt:lpstr>
      <vt:lpstr>CNS Protection </vt:lpstr>
      <vt:lpstr>Cerebrospinal fluid</vt:lpstr>
      <vt:lpstr>PowerPoint Presentation</vt:lpstr>
      <vt:lpstr>Rough Overview of the Brain</vt:lpstr>
      <vt:lpstr>Organization by Structure and Function</vt:lpstr>
      <vt:lpstr>PowerPoint Presentation</vt:lpstr>
      <vt:lpstr>The Human Cortex</vt:lpstr>
      <vt:lpstr>The Peripheral Nervous System </vt:lpstr>
      <vt:lpstr>PNS Components</vt:lpstr>
      <vt:lpstr>Neurons and Glia</vt:lpstr>
      <vt:lpstr>Glia</vt:lpstr>
      <vt:lpstr>Glia</vt:lpstr>
      <vt:lpstr>Glia</vt:lpstr>
      <vt:lpstr>Getting to know a neuron</vt:lpstr>
      <vt:lpstr>The Prototypical Neuron</vt:lpstr>
      <vt:lpstr>The Prototypical Neuron</vt:lpstr>
      <vt:lpstr>The Prototypical Neuron</vt:lpstr>
      <vt:lpstr>The Prototypical Neuron</vt:lpstr>
      <vt:lpstr>The Prototypical Neuron</vt:lpstr>
      <vt:lpstr>The Prototypical Neuron</vt:lpstr>
      <vt:lpstr>How do neurons communicate?</vt:lpstr>
      <vt:lpstr>The Movement of Ions</vt:lpstr>
      <vt:lpstr>The Movements of Ions</vt:lpstr>
      <vt:lpstr>Separation of Electrical Charges</vt:lpstr>
      <vt:lpstr>The Resting Membrane Potential </vt:lpstr>
      <vt:lpstr>Altering Membrane Permeability</vt:lpstr>
      <vt:lpstr>Electrical Signals: Graded Potentials</vt:lpstr>
      <vt:lpstr>Graded Potentials Lose Strength Over Distances</vt:lpstr>
      <vt:lpstr>PowerPoint Presentation</vt:lpstr>
      <vt:lpstr>Properties of the Action Potential</vt:lpstr>
      <vt:lpstr>PowerPoint Presentation</vt:lpstr>
      <vt:lpstr>PowerPoint Presentation</vt:lpstr>
      <vt:lpstr>PowerPoint Presentation</vt:lpstr>
      <vt:lpstr>Action Potential Conduction</vt:lpstr>
      <vt:lpstr>Typical Neuron to Neuron Communication</vt:lpstr>
      <vt:lpstr>Types of Synapses</vt:lpstr>
      <vt:lpstr>Chemical Synapses</vt:lpstr>
      <vt:lpstr>Principles of Chemical Synaptic Transmission</vt:lpstr>
      <vt:lpstr>Chemical Synaptic Transmission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Neurobiology: Introduction and Cells</dc:title>
  <dc:creator>Hartman, Nathaniel W.</dc:creator>
  <cp:lastModifiedBy>Hartman, Nathaniel W.</cp:lastModifiedBy>
  <cp:revision>23</cp:revision>
  <dcterms:created xsi:type="dcterms:W3CDTF">2014-08-12T19:41:05Z</dcterms:created>
  <dcterms:modified xsi:type="dcterms:W3CDTF">2019-01-16T18:06:09Z</dcterms:modified>
</cp:coreProperties>
</file>